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6" r:id="rId9"/>
    <p:sldId id="267" r:id="rId10"/>
    <p:sldId id="262" r:id="rId11"/>
    <p:sldId id="268" r:id="rId12"/>
    <p:sldId id="263" r:id="rId13"/>
    <p:sldId id="269" r:id="rId14"/>
    <p:sldId id="264" r:id="rId15"/>
    <p:sldId id="270" r:id="rId16"/>
    <p:sldId id="272" r:id="rId17"/>
    <p:sldId id="271" r:id="rId18"/>
    <p:sldId id="274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-14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609457-640A-AB48-BB9D-5724E2F0E382}" type="datetimeFigureOut">
              <a:rPr lang="en-US" smtClean="0"/>
              <a:t>3/31/11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B92025-81A1-6840-978A-8DAD74334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29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7A451-C2F3-854F-866B-02A33D42C1FD}" type="datetimeFigureOut">
              <a:rPr lang="en-US" smtClean="0"/>
              <a:t>3/31/11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53157-3F93-6343-A17F-BAE06735E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468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CC94-EAD8-884F-9E54-26BB472AD6B8}" type="datetime1">
              <a:rPr lang="en-US" smtClean="0"/>
              <a:t>3/31/11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8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2531-0042-AF40-8BE6-EF02BC26C5AE}" type="datetime1">
              <a:rPr lang="en-US" smtClean="0"/>
              <a:t>3/31/11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382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6518-CE20-7241-B0A0-9651AC378CCF}" type="datetime1">
              <a:rPr lang="en-US" smtClean="0"/>
              <a:t>3/31/11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04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C0E18-81D3-4C49-B8D9-4E68AB4F7095}" type="datetime1">
              <a:rPr lang="en-US" smtClean="0"/>
              <a:t>3/31/11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891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9E842-C0BE-9447-BA15-D3236E586ADB}" type="datetime1">
              <a:rPr lang="en-US" smtClean="0"/>
              <a:t>3/31/11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88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7B2CB-37AE-0F46-B9BA-70DB3C26F38A}" type="datetime1">
              <a:rPr lang="en-US" smtClean="0"/>
              <a:t>3/31/11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79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D0347-3237-8D45-BF1F-12E96F6EC4D0}" type="datetime1">
              <a:rPr lang="en-US" smtClean="0"/>
              <a:t>3/31/11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987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E50B-2EE9-5241-BAF0-2D5B2680BB39}" type="datetime1">
              <a:rPr lang="en-US" smtClean="0"/>
              <a:t>3/31/11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956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B65FF-02B0-744A-921E-0D223AFCEC31}" type="datetime1">
              <a:rPr lang="en-US" smtClean="0"/>
              <a:t>3/31/11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89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AE043-DB4A-814D-A90E-A0EFDD8EF544}" type="datetime1">
              <a:rPr lang="en-US" smtClean="0"/>
              <a:t>3/31/11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37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191B-4796-7A44-A81D-5B8AD6C15221}" type="datetime1">
              <a:rPr lang="en-US" smtClean="0"/>
              <a:t>3/31/11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887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5E231-6AA9-CD42-A926-AC29E215DBD7}" type="datetime1">
              <a:rPr lang="en-US" smtClean="0"/>
              <a:t>3/31/11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AE561-CCA4-5047-BFBA-F2E6D01D60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176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if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50039"/>
            <a:ext cx="7772400" cy="3080225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Model-Based Testing Using</a:t>
            </a:r>
            <a:br>
              <a:rPr lang="en-US" sz="4000" dirty="0" smtClean="0"/>
            </a:br>
            <a:r>
              <a:rPr lang="en-US" sz="4000" dirty="0" smtClean="0"/>
              <a:t>Spec Explorer 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Aditya Mathur</a:t>
            </a:r>
            <a:br>
              <a:rPr lang="en-US" sz="2200" dirty="0" smtClean="0"/>
            </a:br>
            <a:r>
              <a:rPr lang="en-US" sz="2200" dirty="0" smtClean="0"/>
              <a:t>Purdue University</a:t>
            </a:r>
            <a:br>
              <a:rPr lang="en-US" sz="2200" dirty="0" smtClean="0"/>
            </a:br>
            <a:r>
              <a:rPr lang="en-US" sz="2200" dirty="0" smtClean="0"/>
              <a:t>CS 49000 Software Testing</a:t>
            </a:r>
            <a:br>
              <a:rPr lang="en-US" sz="2200" dirty="0" smtClean="0"/>
            </a:br>
            <a:r>
              <a:rPr lang="en-US" sz="2200" dirty="0" smtClean="0"/>
              <a:t>Spring 2011</a:t>
            </a:r>
            <a:endParaRPr lang="en-U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046" y="4332100"/>
            <a:ext cx="8039153" cy="1752600"/>
          </a:xfrm>
        </p:spPr>
        <p:txBody>
          <a:bodyPr>
            <a:normAutofit fontScale="92500"/>
          </a:bodyPr>
          <a:lstStyle/>
          <a:p>
            <a:pPr algn="l"/>
            <a:r>
              <a:rPr lang="en-US" sz="2200" dirty="0">
                <a:solidFill>
                  <a:srgbClr val="0000FF"/>
                </a:solidFill>
              </a:rPr>
              <a:t>M</a:t>
            </a:r>
            <a:r>
              <a:rPr lang="en-US" sz="2200" dirty="0" smtClean="0">
                <a:solidFill>
                  <a:srgbClr val="0000FF"/>
                </a:solidFill>
              </a:rPr>
              <a:t>aterial extracted mostly from</a:t>
            </a:r>
            <a:r>
              <a:rPr lang="en-US" sz="2200" dirty="0" smtClean="0">
                <a:solidFill>
                  <a:srgbClr val="0000FF"/>
                </a:solidFill>
              </a:rPr>
              <a:t>:</a:t>
            </a:r>
          </a:p>
          <a:p>
            <a:pPr lvl="1" algn="l"/>
            <a:r>
              <a:rPr lang="en-US" sz="1900" dirty="0" smtClean="0">
                <a:solidFill>
                  <a:srgbClr val="0000FF"/>
                </a:solidFill>
              </a:rPr>
              <a:t>“Model</a:t>
            </a:r>
            <a:r>
              <a:rPr lang="en-US" sz="1900" dirty="0">
                <a:solidFill>
                  <a:srgbClr val="0000FF"/>
                </a:solidFill>
              </a:rPr>
              <a:t>-Based Testing of Object-Oriented Reactive Systems with Spec </a:t>
            </a:r>
            <a:r>
              <a:rPr lang="en-US" sz="1900" dirty="0" smtClean="0">
                <a:solidFill>
                  <a:srgbClr val="0000FF"/>
                </a:solidFill>
              </a:rPr>
              <a:t>Explorer”, </a:t>
            </a:r>
            <a:r>
              <a:rPr lang="de-DE" sz="1900" dirty="0" err="1" smtClean="0">
                <a:solidFill>
                  <a:srgbClr val="0000FF"/>
                </a:solidFill>
              </a:rPr>
              <a:t>Margus</a:t>
            </a:r>
            <a:r>
              <a:rPr lang="de-DE" sz="1900" dirty="0" smtClean="0">
                <a:solidFill>
                  <a:srgbClr val="0000FF"/>
                </a:solidFill>
              </a:rPr>
              <a:t> </a:t>
            </a:r>
            <a:r>
              <a:rPr lang="de-DE" sz="1900" dirty="0" err="1" smtClean="0">
                <a:solidFill>
                  <a:srgbClr val="0000FF"/>
                </a:solidFill>
              </a:rPr>
              <a:t>Veanes</a:t>
            </a:r>
            <a:r>
              <a:rPr lang="de-DE" sz="1900" dirty="0" smtClean="0">
                <a:solidFill>
                  <a:srgbClr val="0000FF"/>
                </a:solidFill>
              </a:rPr>
              <a:t>, Colin Campbell, Wolfgang </a:t>
            </a:r>
            <a:r>
              <a:rPr lang="de-DE" sz="1900" dirty="0" err="1" smtClean="0">
                <a:solidFill>
                  <a:srgbClr val="0000FF"/>
                </a:solidFill>
              </a:rPr>
              <a:t>Grieskamp</a:t>
            </a:r>
            <a:r>
              <a:rPr lang="de-DE" sz="1900" dirty="0" smtClean="0">
                <a:solidFill>
                  <a:srgbClr val="0000FF"/>
                </a:solidFill>
              </a:rPr>
              <a:t>, </a:t>
            </a:r>
            <a:r>
              <a:rPr lang="de-DE" sz="1900" dirty="0">
                <a:solidFill>
                  <a:srgbClr val="0000FF"/>
                </a:solidFill>
              </a:rPr>
              <a:t>Wolfram </a:t>
            </a:r>
            <a:r>
              <a:rPr lang="de-DE" sz="1900" dirty="0" smtClean="0">
                <a:solidFill>
                  <a:srgbClr val="0000FF"/>
                </a:solidFill>
              </a:rPr>
              <a:t>Schulte, Nikolai Tillmann, </a:t>
            </a:r>
            <a:r>
              <a:rPr lang="de-DE" sz="1900" dirty="0" err="1" smtClean="0">
                <a:solidFill>
                  <a:srgbClr val="0000FF"/>
                </a:solidFill>
              </a:rPr>
              <a:t>and</a:t>
            </a:r>
            <a:r>
              <a:rPr lang="de-DE" sz="1900" dirty="0" smtClean="0">
                <a:solidFill>
                  <a:srgbClr val="0000FF"/>
                </a:solidFill>
              </a:rPr>
              <a:t> Lev </a:t>
            </a:r>
            <a:r>
              <a:rPr lang="de-DE" sz="1900" dirty="0" err="1" smtClean="0">
                <a:solidFill>
                  <a:srgbClr val="0000FF"/>
                </a:solidFill>
              </a:rPr>
              <a:t>Nachmanson</a:t>
            </a:r>
            <a:r>
              <a:rPr lang="de-DE" sz="1900" dirty="0" smtClean="0">
                <a:solidFill>
                  <a:srgbClr val="0000FF"/>
                </a:solidFill>
              </a:rPr>
              <a:t>, </a:t>
            </a:r>
            <a:r>
              <a:rPr lang="de-DE" sz="1900" dirty="0" err="1" smtClean="0">
                <a:solidFill>
                  <a:srgbClr val="0000FF"/>
                </a:solidFill>
              </a:rPr>
              <a:t>Published</a:t>
            </a:r>
            <a:r>
              <a:rPr lang="de-DE" sz="1900" dirty="0" smtClean="0">
                <a:solidFill>
                  <a:srgbClr val="0000FF"/>
                </a:solidFill>
              </a:rPr>
              <a:t> </a:t>
            </a:r>
            <a:r>
              <a:rPr lang="de-DE" sz="1900" dirty="0" err="1" smtClean="0">
                <a:solidFill>
                  <a:srgbClr val="0000FF"/>
                </a:solidFill>
              </a:rPr>
              <a:t>by</a:t>
            </a:r>
            <a:r>
              <a:rPr lang="de-DE" sz="1900" dirty="0" smtClean="0">
                <a:solidFill>
                  <a:srgbClr val="0000FF"/>
                </a:solidFill>
              </a:rPr>
              <a:t>: Springer Verlag, </a:t>
            </a:r>
            <a:r>
              <a:rPr lang="de-DE" sz="1900" dirty="0" err="1" smtClean="0">
                <a:solidFill>
                  <a:srgbClr val="0000FF"/>
                </a:solidFill>
              </a:rPr>
              <a:t>Lecture</a:t>
            </a:r>
            <a:r>
              <a:rPr lang="de-DE" sz="1900" dirty="0" smtClean="0">
                <a:solidFill>
                  <a:srgbClr val="0000FF"/>
                </a:solidFill>
              </a:rPr>
              <a:t> Notes in Computer Science, Volume 4949, Pages 39-76, 2007.</a:t>
            </a:r>
            <a:endParaRPr lang="en-US" sz="1900" dirty="0" smtClean="0">
              <a:solidFill>
                <a:srgbClr val="0000FF"/>
              </a:solidFill>
            </a:endParaRPr>
          </a:p>
          <a:p>
            <a:pPr algn="l"/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269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0"/>
            <a:ext cx="8229600" cy="1143000"/>
          </a:xfrm>
        </p:spPr>
        <p:txBody>
          <a:bodyPr/>
          <a:lstStyle/>
          <a:p>
            <a:r>
              <a:rPr lang="en-US" dirty="0" smtClean="0"/>
              <a:t>Client Actions: </a:t>
            </a:r>
            <a:r>
              <a:rPr lang="en-US" dirty="0" smtClean="0">
                <a:solidFill>
                  <a:srgbClr val="FF0000"/>
                </a:solidFill>
              </a:rPr>
              <a:t>Enter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// Model client entry into the chat room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/>
              <a:t>[Action] </a:t>
            </a:r>
            <a:r>
              <a:rPr lang="fi-FI" b="1" dirty="0" err="1"/>
              <a:t>void</a:t>
            </a:r>
            <a:r>
              <a:rPr lang="fi-FI" b="1" dirty="0"/>
              <a:t> </a:t>
            </a:r>
            <a:r>
              <a:rPr lang="fi-FI" dirty="0" err="1"/>
              <a:t>Enter</a:t>
            </a:r>
            <a:r>
              <a:rPr lang="fi-FI" dirty="0"/>
              <a:t>()</a:t>
            </a:r>
          </a:p>
          <a:p>
            <a:pPr marL="0" indent="0">
              <a:buNone/>
            </a:pPr>
            <a:r>
              <a:rPr lang="en-US" b="1" dirty="0" smtClean="0"/>
              <a:t>requires </a:t>
            </a:r>
            <a:r>
              <a:rPr lang="en-US" dirty="0" smtClean="0"/>
              <a:t>!entered; {</a:t>
            </a:r>
          </a:p>
          <a:p>
            <a:pPr marL="0" indent="0">
              <a:buNone/>
            </a:pPr>
            <a:r>
              <a:rPr lang="en-US" dirty="0" smtClean="0"/>
              <a:t>entered </a:t>
            </a:r>
            <a:r>
              <a:rPr lang="en-US" dirty="0"/>
              <a:t>= true;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60136" y="2320169"/>
            <a:ext cx="24954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Method pre-condition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840050" y="2520224"/>
            <a:ext cx="2950081" cy="4001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383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0"/>
            <a:ext cx="8229600" cy="1143000"/>
          </a:xfrm>
        </p:spPr>
        <p:txBody>
          <a:bodyPr/>
          <a:lstStyle/>
          <a:p>
            <a:r>
              <a:rPr lang="en-US" dirty="0" smtClean="0"/>
              <a:t>Client Actions: </a:t>
            </a:r>
            <a:r>
              <a:rPr lang="en-US" dirty="0" smtClean="0">
                <a:solidFill>
                  <a:srgbClr val="FF0000"/>
                </a:solidFill>
              </a:rPr>
              <a:t>Send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Appends a new message to the queue of unreceived messages in all clients in the chat room.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349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0"/>
            <a:ext cx="8229600" cy="1143000"/>
          </a:xfrm>
        </p:spPr>
        <p:txBody>
          <a:bodyPr/>
          <a:lstStyle/>
          <a:p>
            <a:r>
              <a:rPr lang="en-US" dirty="0" smtClean="0"/>
              <a:t>Client Actions: Send message</a:t>
            </a:r>
            <a:endParaRPr lang="en-US" dirty="0"/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// Send a message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/>
              <a:t>[Action] </a:t>
            </a:r>
            <a:r>
              <a:rPr lang="fi-FI" b="1" dirty="0" err="1"/>
              <a:t>void</a:t>
            </a:r>
            <a:r>
              <a:rPr lang="fi-FI" b="1" dirty="0"/>
              <a:t> </a:t>
            </a:r>
            <a:r>
              <a:rPr lang="fi-FI" dirty="0" err="1"/>
              <a:t>Send(</a:t>
            </a:r>
            <a:r>
              <a:rPr lang="fi-FI" b="1" dirty="0" err="1"/>
              <a:t>string</a:t>
            </a:r>
            <a:r>
              <a:rPr lang="fi-FI" b="1" dirty="0"/>
              <a:t> </a:t>
            </a:r>
            <a:r>
              <a:rPr lang="fi-FI" dirty="0" err="1"/>
              <a:t>message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en-US" b="1" dirty="0"/>
              <a:t>requires </a:t>
            </a:r>
            <a:r>
              <a:rPr lang="en-US" dirty="0"/>
              <a:t>entered; { </a:t>
            </a:r>
            <a:endParaRPr lang="en-US" dirty="0" smtClean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err="1" smtClean="0"/>
              <a:t>foreach</a:t>
            </a:r>
            <a:r>
              <a:rPr lang="en-US" b="1" dirty="0" smtClean="0"/>
              <a:t> </a:t>
            </a:r>
            <a:r>
              <a:rPr lang="en-US" dirty="0"/>
              <a:t>(Client c </a:t>
            </a:r>
            <a:r>
              <a:rPr lang="en-US" b="1" dirty="0"/>
              <a:t>in </a:t>
            </a:r>
            <a:r>
              <a:rPr lang="en-US" b="1" dirty="0" err="1"/>
              <a:t>enumof</a:t>
            </a:r>
            <a:r>
              <a:rPr lang="en-US" dirty="0"/>
              <a:t>(Client), c != </a:t>
            </a:r>
            <a:r>
              <a:rPr lang="en-US" b="1" dirty="0"/>
              <a:t>this</a:t>
            </a:r>
            <a:r>
              <a:rPr lang="en-US" dirty="0"/>
              <a:t>, </a:t>
            </a:r>
            <a:r>
              <a:rPr lang="en-US" dirty="0" smtClean="0"/>
              <a:t>		</a:t>
            </a:r>
            <a:r>
              <a:rPr lang="en-US" dirty="0" err="1" smtClean="0"/>
              <a:t>c.entered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dirty="0" err="1" smtClean="0"/>
              <a:t>c.unreceivedMsgs</a:t>
            </a:r>
            <a:r>
              <a:rPr lang="en-US" dirty="0"/>
              <a:t>[</a:t>
            </a:r>
            <a:r>
              <a:rPr lang="en-US" b="1" dirty="0"/>
              <a:t>this</a:t>
            </a:r>
            <a:r>
              <a:rPr lang="en-US" dirty="0"/>
              <a:t>] += </a:t>
            </a:r>
            <a:r>
              <a:rPr lang="en-US" dirty="0" err="1"/>
              <a:t>Seq</a:t>
            </a:r>
            <a:r>
              <a:rPr lang="en-US" dirty="0"/>
              <a:t>{message};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102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0"/>
            <a:ext cx="8229600" cy="1143000"/>
          </a:xfrm>
        </p:spPr>
        <p:txBody>
          <a:bodyPr/>
          <a:lstStyle/>
          <a:p>
            <a:r>
              <a:rPr lang="en-US" dirty="0" smtClean="0"/>
              <a:t>Client Actions: </a:t>
            </a:r>
            <a:r>
              <a:rPr lang="en-US" dirty="0" smtClean="0">
                <a:solidFill>
                  <a:srgbClr val="FF0000"/>
                </a:solidFill>
              </a:rPr>
              <a:t>Receive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Extracts a message sent from a given sender from the sender’s queue in the client.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349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/>
          <a:lstStyle/>
          <a:p>
            <a:r>
              <a:rPr lang="en-US" dirty="0" smtClean="0"/>
              <a:t>Client Actions: </a:t>
            </a:r>
            <a:r>
              <a:rPr lang="en-US" dirty="0" smtClean="0">
                <a:solidFill>
                  <a:srgbClr val="FF0000"/>
                </a:solidFill>
              </a:rPr>
              <a:t>Receive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[Action(Kind=</a:t>
            </a:r>
            <a:r>
              <a:rPr lang="en-US" dirty="0" err="1"/>
              <a:t>ActionAttributeKind.Observable</a:t>
            </a:r>
            <a:r>
              <a:rPr lang="en-US" dirty="0"/>
              <a:t>)]</a:t>
            </a:r>
          </a:p>
          <a:p>
            <a:pPr marL="0" indent="0">
              <a:buNone/>
            </a:pPr>
            <a:r>
              <a:rPr lang="en-US" b="1" dirty="0"/>
              <a:t>void </a:t>
            </a:r>
            <a:r>
              <a:rPr lang="en-US" dirty="0"/>
              <a:t>Receive(Client sender, </a:t>
            </a:r>
            <a:r>
              <a:rPr lang="en-US" b="1" dirty="0"/>
              <a:t>string </a:t>
            </a:r>
            <a:r>
              <a:rPr lang="en-US" dirty="0"/>
              <a:t>message)</a:t>
            </a:r>
          </a:p>
          <a:p>
            <a:pPr marL="0" indent="0">
              <a:buNone/>
            </a:pPr>
            <a:r>
              <a:rPr lang="en-US" b="1" dirty="0"/>
              <a:t>requires </a:t>
            </a:r>
            <a:r>
              <a:rPr lang="en-US" dirty="0"/>
              <a:t>sender != </a:t>
            </a:r>
            <a:r>
              <a:rPr lang="en-US" b="1" dirty="0"/>
              <a:t>this </a:t>
            </a:r>
            <a:r>
              <a:rPr lang="en-US" dirty="0"/>
              <a:t>&amp;&amp;</a:t>
            </a:r>
          </a:p>
          <a:p>
            <a:pPr marL="0" indent="0">
              <a:buNone/>
            </a:pPr>
            <a:r>
              <a:rPr lang="en-US" dirty="0" err="1"/>
              <a:t>unreceivedMsgs</a:t>
            </a:r>
            <a:r>
              <a:rPr lang="en-US" dirty="0"/>
              <a:t>[sender].Length &gt; 0 &amp;&amp;</a:t>
            </a:r>
          </a:p>
          <a:p>
            <a:pPr marL="0" indent="0">
              <a:buNone/>
            </a:pPr>
            <a:r>
              <a:rPr lang="en-US" dirty="0" err="1"/>
              <a:t>unreceivedMsgs</a:t>
            </a:r>
            <a:r>
              <a:rPr lang="en-US" dirty="0"/>
              <a:t>[sender].Head == message; {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unreceivedMsgs</a:t>
            </a:r>
            <a:r>
              <a:rPr lang="en-US" dirty="0"/>
              <a:t>[sender] = </a:t>
            </a:r>
            <a:r>
              <a:rPr lang="en-US" dirty="0" err="1"/>
              <a:t>unreceivedMsgs</a:t>
            </a:r>
            <a:r>
              <a:rPr lang="en-US" dirty="0"/>
              <a:t>[sender].Tail;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347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/>
          <a:lstStyle/>
          <a:p>
            <a:r>
              <a:rPr lang="en-US" dirty="0" smtClean="0"/>
              <a:t>Client Model Program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43043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class </a:t>
            </a:r>
            <a:r>
              <a:rPr lang="en-US" dirty="0"/>
              <a:t>Client { 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bool</a:t>
            </a:r>
            <a:r>
              <a:rPr lang="en-US" b="1" dirty="0" smtClean="0"/>
              <a:t> </a:t>
            </a:r>
            <a:r>
              <a:rPr lang="en-US" dirty="0"/>
              <a:t>entered;</a:t>
            </a:r>
          </a:p>
          <a:p>
            <a:pPr marL="0" indent="0">
              <a:buNone/>
            </a:pPr>
            <a:r>
              <a:rPr lang="en-US" dirty="0" smtClean="0"/>
              <a:t>	Map</a:t>
            </a:r>
            <a:r>
              <a:rPr lang="en-US" dirty="0"/>
              <a:t>&lt;</a:t>
            </a:r>
            <a:r>
              <a:rPr lang="en-US" dirty="0" err="1"/>
              <a:t>Client,Seq</a:t>
            </a:r>
            <a:r>
              <a:rPr lang="en-US" dirty="0"/>
              <a:t>&lt;</a:t>
            </a:r>
            <a:r>
              <a:rPr lang="en-US" b="1" dirty="0"/>
              <a:t>string</a:t>
            </a:r>
            <a:r>
              <a:rPr lang="en-US" dirty="0"/>
              <a:t>&gt;&gt; </a:t>
            </a:r>
            <a:r>
              <a:rPr lang="en-US" dirty="0" err="1"/>
              <a:t>unreceivedMsgs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[</a:t>
            </a:r>
            <a:r>
              <a:rPr lang="en-US" dirty="0"/>
              <a:t>Action] Client() </a:t>
            </a:r>
            <a:endParaRPr lang="en-US" dirty="0" smtClean="0"/>
          </a:p>
          <a:p>
            <a:pPr marL="0" indent="0">
              <a:buNone/>
            </a:pPr>
            <a:r>
              <a:rPr lang="fi-FI" dirty="0" smtClean="0"/>
              <a:t>	[</a:t>
            </a:r>
            <a:r>
              <a:rPr lang="fi-FI" dirty="0"/>
              <a:t>Action] </a:t>
            </a:r>
            <a:r>
              <a:rPr lang="fi-FI" b="1" dirty="0" err="1"/>
              <a:t>void</a:t>
            </a:r>
            <a:r>
              <a:rPr lang="fi-FI" b="1" dirty="0"/>
              <a:t> </a:t>
            </a:r>
            <a:r>
              <a:rPr lang="fi-FI" dirty="0" err="1"/>
              <a:t>Enter</a:t>
            </a:r>
            <a:r>
              <a:rPr lang="fi-FI" dirty="0"/>
              <a:t>(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r>
              <a:rPr lang="fi-FI" dirty="0" smtClean="0"/>
              <a:t>	[</a:t>
            </a:r>
            <a:r>
              <a:rPr lang="fi-FI" dirty="0"/>
              <a:t>Action] </a:t>
            </a:r>
            <a:r>
              <a:rPr lang="fi-FI" b="1" dirty="0" err="1"/>
              <a:t>void</a:t>
            </a:r>
            <a:r>
              <a:rPr lang="fi-FI" b="1" dirty="0"/>
              <a:t> </a:t>
            </a:r>
            <a:r>
              <a:rPr lang="fi-FI" dirty="0" err="1"/>
              <a:t>Send(</a:t>
            </a:r>
            <a:r>
              <a:rPr lang="fi-FI" b="1" dirty="0" err="1"/>
              <a:t>string</a:t>
            </a:r>
            <a:r>
              <a:rPr lang="fi-FI" b="1" dirty="0"/>
              <a:t> </a:t>
            </a:r>
            <a:r>
              <a:rPr lang="fi-FI" dirty="0" err="1"/>
              <a:t>message</a:t>
            </a:r>
            <a:r>
              <a:rPr lang="fi-FI" dirty="0" smtClean="0"/>
              <a:t>)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[</a:t>
            </a:r>
            <a:r>
              <a:rPr lang="en-US" dirty="0"/>
              <a:t>Action(Kind=</a:t>
            </a:r>
            <a:r>
              <a:rPr lang="en-US" dirty="0" err="1"/>
              <a:t>ActionAttributeKind.Observable</a:t>
            </a:r>
            <a:r>
              <a:rPr lang="en-US" dirty="0"/>
              <a:t>)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117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/>
          <a:lstStyle/>
          <a:p>
            <a:r>
              <a:rPr lang="en-US" dirty="0" smtClean="0"/>
              <a:t>Action types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43043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Controllable</a:t>
            </a:r>
            <a:r>
              <a:rPr lang="en-US" b="1" dirty="0" smtClean="0"/>
              <a:t>: Input by the user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0000FF"/>
                </a:solidFill>
              </a:rPr>
              <a:t>client, send, enter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Observable</a:t>
            </a:r>
            <a:r>
              <a:rPr lang="en-US" b="1" dirty="0" smtClean="0"/>
              <a:t>: Output from the system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>
                <a:solidFill>
                  <a:srgbClr val="0000FF"/>
                </a:solidFill>
              </a:rPr>
              <a:t>receive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525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/>
          <a:lstStyle/>
          <a:p>
            <a:r>
              <a:rPr lang="en-US" dirty="0" smtClean="0"/>
              <a:t>Client Model Scenario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 descr="chatStateDiagram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383" y="940069"/>
            <a:ext cx="8139411" cy="5613386"/>
          </a:xfrm>
          <a:prstGeom prst="rect">
            <a:avLst/>
          </a:prstGeom>
        </p:spPr>
      </p:pic>
      <p:grpSp>
        <p:nvGrpSpPr>
          <p:cNvPr id="36" name="Group 35"/>
          <p:cNvGrpSpPr/>
          <p:nvPr/>
        </p:nvGrpSpPr>
        <p:grpSpPr>
          <a:xfrm>
            <a:off x="7770212" y="500730"/>
            <a:ext cx="836585" cy="779361"/>
            <a:chOff x="7770212" y="570737"/>
            <a:chExt cx="836585" cy="779361"/>
          </a:xfrm>
        </p:grpSpPr>
        <p:cxnSp>
          <p:nvCxnSpPr>
            <p:cNvPr id="7" name="Straight Arrow Connector 6"/>
            <p:cNvCxnSpPr/>
            <p:nvPr/>
          </p:nvCxnSpPr>
          <p:spPr>
            <a:xfrm flipH="1">
              <a:off x="7770212" y="940069"/>
              <a:ext cx="370011" cy="41002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7970385" y="570737"/>
              <a:ext cx="6364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Start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77197" y="1280013"/>
            <a:ext cx="2100704" cy="400110"/>
            <a:chOff x="200006" y="1680123"/>
            <a:chExt cx="2100704" cy="400110"/>
          </a:xfrm>
        </p:grpSpPr>
        <p:sp>
          <p:nvSpPr>
            <p:cNvPr id="9" name="TextBox 8"/>
            <p:cNvSpPr txBox="1"/>
            <p:nvPr/>
          </p:nvSpPr>
          <p:spPr>
            <a:xfrm>
              <a:off x="200006" y="1680123"/>
              <a:ext cx="15921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Passive state: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 rot="13180966">
              <a:off x="1880698" y="1680123"/>
              <a:ext cx="420012" cy="4001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77197" y="2091307"/>
            <a:ext cx="2142876" cy="490014"/>
            <a:chOff x="377197" y="2091307"/>
            <a:chExt cx="2142876" cy="490014"/>
          </a:xfrm>
        </p:grpSpPr>
        <p:sp>
          <p:nvSpPr>
            <p:cNvPr id="13" name="TextBox 12"/>
            <p:cNvSpPr txBox="1"/>
            <p:nvPr/>
          </p:nvSpPr>
          <p:spPr>
            <a:xfrm>
              <a:off x="377197" y="2136259"/>
              <a:ext cx="14770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Active state: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30059" y="2091307"/>
              <a:ext cx="490014" cy="49001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 rot="19800000">
            <a:off x="1369435" y="5600367"/>
            <a:ext cx="969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Timeout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7052590" y="1897082"/>
            <a:ext cx="317611" cy="3574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122592" y="2730199"/>
            <a:ext cx="317611" cy="3307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860188" y="3490254"/>
            <a:ext cx="262404" cy="430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2780077" y="5865467"/>
            <a:ext cx="639602" cy="2700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5570153" y="5000365"/>
            <a:ext cx="580015" cy="110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1658732" y="6381412"/>
            <a:ext cx="639602" cy="2700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1649574" y="2810205"/>
            <a:ext cx="639602" cy="1600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4400121" y="3645267"/>
            <a:ext cx="510013" cy="2750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17</a:t>
            </a:fld>
            <a:endParaRPr lang="en-US" dirty="0"/>
          </a:p>
        </p:txBody>
      </p:sp>
      <p:sp>
        <p:nvSpPr>
          <p:cNvPr id="38" name="Footer Placeholder 3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375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/>
          <a:lstStyle/>
          <a:p>
            <a:r>
              <a:rPr lang="en-US" dirty="0" smtClean="0"/>
              <a:t>Model Programs in Spec Explorer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9025" y="1860136"/>
            <a:ext cx="79001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Finite set of actions or update rules (Acts); e.g. </a:t>
            </a:r>
            <a:r>
              <a:rPr lang="en-US" sz="2000" dirty="0" smtClean="0">
                <a:solidFill>
                  <a:srgbClr val="FF0000"/>
                </a:solidFill>
              </a:rPr>
              <a:t>client, send , enter, receive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9025" y="2456374"/>
            <a:ext cx="3476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V</a:t>
            </a:r>
            <a:r>
              <a:rPr lang="en-US" sz="2000" dirty="0" smtClean="0"/>
              <a:t>ocabulary </a:t>
            </a:r>
            <a:r>
              <a:rPr lang="en-US" sz="2000" dirty="0" smtClean="0">
                <a:latin typeface="Symbol"/>
              </a:rPr>
              <a:t>S: </a:t>
            </a:r>
            <a:r>
              <a:rPr lang="en-US" sz="2000" dirty="0" smtClean="0">
                <a:latin typeface="+mj-lt"/>
              </a:rPr>
              <a:t>function symbols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59025" y="3648850"/>
            <a:ext cx="6508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State: values, or interpretations, of state </a:t>
            </a:r>
            <a:r>
              <a:rPr lang="en-US" sz="2000" dirty="0" smtClean="0">
                <a:solidFill>
                  <a:srgbClr val="FF0000"/>
                </a:solidFill>
              </a:rPr>
              <a:t>vocabulary</a:t>
            </a:r>
            <a:r>
              <a:rPr lang="en-US" sz="2000" dirty="0" smtClean="0"/>
              <a:t> symbols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59025" y="4245087"/>
            <a:ext cx="69831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Execution of an action method in a given state leads to the next state where some state variables may have changed. 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59025" y="3052612"/>
            <a:ext cx="5885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State variables: V </a:t>
            </a:r>
            <a:r>
              <a:rPr lang="en-US" sz="2000" dirty="0" smtClean="0">
                <a:latin typeface="+mj-lt"/>
              </a:rPr>
              <a:t>in</a:t>
            </a:r>
            <a:r>
              <a:rPr lang="en-US" sz="2000" dirty="0" smtClean="0">
                <a:latin typeface="Symbol"/>
              </a:rPr>
              <a:t> S</a:t>
            </a:r>
            <a:r>
              <a:rPr lang="en-US" sz="2000" dirty="0" smtClean="0"/>
              <a:t>; (e.g., </a:t>
            </a:r>
            <a:r>
              <a:rPr lang="en-US" sz="2000" dirty="0" smtClean="0">
                <a:solidFill>
                  <a:srgbClr val="FF0000"/>
                </a:solidFill>
              </a:rPr>
              <a:t>entered, </a:t>
            </a:r>
            <a:r>
              <a:rPr lang="en-US" sz="2000" dirty="0" err="1" smtClean="0">
                <a:solidFill>
                  <a:srgbClr val="FF0000"/>
                </a:solidFill>
              </a:rPr>
              <a:t>unreceivedMsgs</a:t>
            </a:r>
            <a:r>
              <a:rPr lang="en-US" sz="2000" dirty="0" smtClean="0"/>
              <a:t>) 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643670" y="5142542"/>
            <a:ext cx="69831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Each action is associated with a pre- and a post-condition.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295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/>
          <a:lstStyle/>
          <a:p>
            <a:r>
              <a:rPr lang="en-US" dirty="0" smtClean="0"/>
              <a:t>FSM and Model Automaton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728" y="1486977"/>
            <a:ext cx="686986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FSM</a:t>
            </a:r>
            <a:r>
              <a:rPr lang="en-US" sz="2000" dirty="0" smtClean="0"/>
              <a:t>=(X, Y, Q, q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, </a:t>
            </a:r>
            <a:r>
              <a:rPr lang="en-US" sz="2000" dirty="0" err="1" smtClean="0"/>
              <a:t>δ</a:t>
            </a:r>
            <a:r>
              <a:rPr lang="en-US" sz="2000" dirty="0" smtClean="0"/>
              <a:t>, O), </a:t>
            </a:r>
          </a:p>
          <a:p>
            <a:endParaRPr lang="en-US" sz="2000" dirty="0" smtClean="0"/>
          </a:p>
          <a:p>
            <a:r>
              <a:rPr lang="en-US" sz="2000" dirty="0" smtClean="0"/>
              <a:t>	where X is a set of input symbols, Y a set of output symbols,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q0 in Q, </a:t>
            </a:r>
            <a:r>
              <a:rPr lang="en-US" sz="2000" dirty="0" err="1" smtClean="0"/>
              <a:t>δ</a:t>
            </a:r>
            <a:r>
              <a:rPr lang="en-US" sz="2000" dirty="0" smtClean="0"/>
              <a:t> is transition function and O the output function</a:t>
            </a:r>
            <a:endParaRPr lang="en-US" sz="20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762728" y="3307114"/>
            <a:ext cx="6953580" cy="1946235"/>
            <a:chOff x="876634" y="3280244"/>
            <a:chExt cx="6953580" cy="1946235"/>
          </a:xfrm>
        </p:grpSpPr>
        <p:sp>
          <p:nvSpPr>
            <p:cNvPr id="18" name="TextBox 17"/>
            <p:cNvSpPr txBox="1"/>
            <p:nvPr/>
          </p:nvSpPr>
          <p:spPr>
            <a:xfrm>
              <a:off x="876634" y="3280244"/>
              <a:ext cx="695358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Model automaton</a:t>
              </a:r>
              <a:r>
                <a:rPr lang="en-US" sz="2000" dirty="0" smtClean="0"/>
                <a:t>=(Q,  Q</a:t>
              </a:r>
              <a:r>
                <a:rPr lang="en-US" sz="2000" baseline="-25000" dirty="0" smtClean="0"/>
                <a:t>0</a:t>
              </a:r>
              <a:r>
                <a:rPr lang="en-US" sz="2000" dirty="0" smtClean="0"/>
                <a:t>, </a:t>
              </a:r>
              <a:r>
                <a:rPr lang="en-US" sz="2000" dirty="0" err="1" smtClean="0"/>
                <a:t>Q</a:t>
              </a:r>
              <a:r>
                <a:rPr lang="en-US" sz="2000" baseline="-25000" dirty="0" err="1" smtClean="0"/>
                <a:t>f</a:t>
              </a:r>
              <a:r>
                <a:rPr lang="en-US" sz="2000" dirty="0" smtClean="0"/>
                <a:t>, </a:t>
              </a:r>
              <a:r>
                <a:rPr lang="en-US" sz="2000" dirty="0" err="1" smtClean="0"/>
                <a:t>δ</a:t>
              </a:r>
              <a:r>
                <a:rPr lang="en-US" sz="2000" dirty="0" smtClean="0"/>
                <a:t>, A ), </a:t>
              </a:r>
            </a:p>
            <a:p>
              <a:r>
                <a:rPr lang="en-US" sz="2000" dirty="0"/>
                <a:t> </a:t>
              </a:r>
              <a:endParaRPr lang="en-US" sz="2000" dirty="0" smtClean="0"/>
            </a:p>
            <a:p>
              <a:r>
                <a:rPr lang="en-US" sz="2000" dirty="0" smtClean="0"/>
                <a:t>	where Q is a set of states,  Q</a:t>
              </a:r>
              <a:r>
                <a:rPr lang="en-US" sz="2000" baseline="-25000" dirty="0" smtClean="0"/>
                <a:t>0</a:t>
              </a:r>
              <a:r>
                <a:rPr lang="en-US" sz="2000" dirty="0" smtClean="0"/>
                <a:t> is a set of initial states, </a:t>
              </a:r>
              <a:r>
                <a:rPr lang="en-US" sz="2000" dirty="0" err="1" smtClean="0"/>
                <a:t>Q</a:t>
              </a:r>
              <a:r>
                <a:rPr lang="en-US" sz="2000" baseline="-25000" dirty="0" err="1" smtClean="0"/>
                <a:t>f</a:t>
              </a:r>
              <a:r>
                <a:rPr lang="en-US" sz="2000" dirty="0" smtClean="0"/>
                <a:t> is a 	set of final states, and A is a set of actions, </a:t>
              </a:r>
              <a:r>
                <a:rPr lang="en-US" sz="2000" dirty="0" smtClean="0">
                  <a:solidFill>
                    <a:srgbClr val="FF0000"/>
                  </a:solidFill>
                </a:rPr>
                <a:t>A=Ctrl U </a:t>
              </a:r>
              <a:r>
                <a:rPr lang="en-US" sz="2000" dirty="0" err="1" smtClean="0">
                  <a:solidFill>
                    <a:srgbClr val="FF0000"/>
                  </a:solidFill>
                </a:rPr>
                <a:t>Obs</a:t>
              </a:r>
              <a:r>
                <a:rPr lang="en-US" sz="2000" dirty="0" smtClean="0"/>
                <a:t>,</a:t>
              </a:r>
            </a:p>
            <a:p>
              <a:r>
                <a:rPr lang="en-US" sz="2000" dirty="0" smtClean="0"/>
                <a:t>	</a:t>
              </a:r>
              <a:r>
                <a:rPr lang="en-US" sz="2000" dirty="0" smtClean="0">
                  <a:solidFill>
                    <a:srgbClr val="FF0000"/>
                  </a:solidFill>
                </a:rPr>
                <a:t>Ctrl</a:t>
              </a:r>
              <a:r>
                <a:rPr lang="en-US" sz="2000" dirty="0" smtClean="0"/>
                <a:t> is a set of control actions and </a:t>
              </a:r>
              <a:r>
                <a:rPr lang="en-US" sz="2000" dirty="0" err="1" smtClean="0">
                  <a:solidFill>
                    <a:srgbClr val="FF0000"/>
                  </a:solidFill>
                </a:rPr>
                <a:t>Obs</a:t>
              </a:r>
              <a:r>
                <a:rPr lang="en-US" sz="2000" dirty="0" smtClean="0"/>
                <a:t> is a set of 	observable 	actions, </a:t>
              </a:r>
              <a:r>
                <a:rPr lang="en-US" sz="2000" dirty="0" smtClean="0">
                  <a:solidFill>
                    <a:srgbClr val="FF0000"/>
                  </a:solidFill>
                </a:rPr>
                <a:t>Ctrl        </a:t>
              </a:r>
              <a:r>
                <a:rPr lang="en-US" sz="2000" dirty="0" err="1" smtClean="0">
                  <a:solidFill>
                    <a:srgbClr val="FF0000"/>
                  </a:solidFill>
                </a:rPr>
                <a:t>Obs</a:t>
              </a:r>
              <a:r>
                <a:rPr lang="en-US" sz="2000" dirty="0" smtClean="0">
                  <a:solidFill>
                    <a:srgbClr val="FF0000"/>
                  </a:solidFill>
                </a:rPr>
                <a:t> = empty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 flipV="1">
              <a:off x="2730052" y="4857147"/>
              <a:ext cx="3327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U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762728" y="2849730"/>
            <a:ext cx="502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Spec Explorer uses the notion of Model Automata: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618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purpose of this presentation is to introduce modeling using the Spec Explorer tool from Microsoft.</a:t>
            </a:r>
          </a:p>
          <a:p>
            <a:r>
              <a:rPr lang="en-US" dirty="0" smtClean="0"/>
              <a:t>The example presented here is from a paper cited in the title slide.</a:t>
            </a:r>
          </a:p>
          <a:p>
            <a:r>
              <a:rPr lang="en-US" dirty="0" smtClean="0"/>
              <a:t>Familiarity with Chapter 3 of the textbook is assumed.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273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Model program and model automaton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9333" y="2971401"/>
            <a:ext cx="72828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 model automaton is a complete unwinding of the model program.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9333" y="3564061"/>
            <a:ext cx="7672546" cy="1379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Exploration</a:t>
            </a:r>
            <a:r>
              <a:rPr lang="tr-TR" sz="2000" dirty="0" smtClean="0"/>
              <a:t>: Unlike an </a:t>
            </a:r>
            <a:r>
              <a:rPr lang="en-US" sz="2000" dirty="0" smtClean="0"/>
              <a:t>FSM with a given </a:t>
            </a:r>
            <a:r>
              <a:rPr lang="en-US" sz="2000" dirty="0"/>
              <a:t>sets of nodes and arcs, the states and transitions </a:t>
            </a:r>
            <a:r>
              <a:rPr lang="en-US" sz="2000" dirty="0" smtClean="0"/>
              <a:t>of a </a:t>
            </a:r>
            <a:r>
              <a:rPr lang="en-US" sz="2000" dirty="0"/>
              <a:t>model program must be </a:t>
            </a:r>
            <a:r>
              <a:rPr lang="en-US" sz="2000" i="1" dirty="0"/>
              <a:t>deduced </a:t>
            </a:r>
            <a:r>
              <a:rPr lang="en-US" sz="2000" dirty="0"/>
              <a:t>by executing sequences of atomic actions </a:t>
            </a:r>
            <a:r>
              <a:rPr lang="en-US" sz="2000" dirty="0" smtClean="0"/>
              <a:t>starting in </a:t>
            </a:r>
            <a:r>
              <a:rPr lang="en-US" sz="2000" dirty="0"/>
              <a:t>the initial state.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474919" y="1703797"/>
            <a:ext cx="5065165" cy="492236"/>
            <a:chOff x="747702" y="4352336"/>
            <a:chExt cx="5065165" cy="492236"/>
          </a:xfrm>
        </p:grpSpPr>
        <p:sp>
          <p:nvSpPr>
            <p:cNvPr id="5" name="TextBox 4"/>
            <p:cNvSpPr txBox="1"/>
            <p:nvPr/>
          </p:nvSpPr>
          <p:spPr>
            <a:xfrm>
              <a:off x="747702" y="4475240"/>
              <a:ext cx="16526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Model program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921642" y="4475240"/>
              <a:ext cx="18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Model automaton</a:t>
              </a:r>
              <a:endParaRPr lang="en-US" dirty="0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584564" y="4352336"/>
              <a:ext cx="1239343" cy="369332"/>
              <a:chOff x="2584564" y="4403868"/>
              <a:chExt cx="1239343" cy="369332"/>
            </a:xfrm>
          </p:grpSpPr>
          <p:cxnSp>
            <p:nvCxnSpPr>
              <p:cNvPr id="8" name="Straight Arrow Connector 7"/>
              <p:cNvCxnSpPr/>
              <p:nvPr/>
            </p:nvCxnSpPr>
            <p:spPr>
              <a:xfrm>
                <a:off x="2584564" y="4741839"/>
                <a:ext cx="1239343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xtBox 8"/>
              <p:cNvSpPr txBox="1"/>
              <p:nvPr/>
            </p:nvSpPr>
            <p:spPr>
              <a:xfrm>
                <a:off x="2760356" y="4403868"/>
                <a:ext cx="8877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unwind</a:t>
                </a:r>
                <a:endParaRPr lang="en-US" dirty="0"/>
              </a:p>
            </p:txBody>
          </p:sp>
        </p:grp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120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Exploration for the Chat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9332" y="1660482"/>
            <a:ext cx="81108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 state s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, the precondition is </a:t>
            </a:r>
            <a:r>
              <a:rPr lang="en-US" sz="2000" i="1" dirty="0" smtClean="0"/>
              <a:t>true</a:t>
            </a:r>
            <a:r>
              <a:rPr lang="en-US" sz="2000" dirty="0" smtClean="0"/>
              <a:t> and hence </a:t>
            </a:r>
            <a:r>
              <a:rPr lang="en-US" sz="2000" dirty="0" smtClean="0">
                <a:solidFill>
                  <a:srgbClr val="FF0000"/>
                </a:solidFill>
              </a:rPr>
              <a:t>Client</a:t>
            </a:r>
            <a:r>
              <a:rPr lang="en-US" sz="2000" dirty="0" smtClean="0"/>
              <a:t> constructor  is invoked.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619332" y="2271492"/>
            <a:ext cx="8110889" cy="94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/>
              <a:t>The dynamic universe </a:t>
            </a:r>
            <a:r>
              <a:rPr lang="en-US" sz="2000" dirty="0" smtClean="0">
                <a:solidFill>
                  <a:srgbClr val="FF0000"/>
                </a:solidFill>
              </a:rPr>
              <a:t>Client</a:t>
            </a:r>
            <a:r>
              <a:rPr lang="en-US" sz="2000" dirty="0" smtClean="0"/>
              <a:t> is updated by the addition of client c0.  This is denoted by </a:t>
            </a:r>
            <a:r>
              <a:rPr lang="en-US" sz="2000" dirty="0" err="1" smtClean="0">
                <a:solidFill>
                  <a:srgbClr val="FF0000"/>
                </a:solidFill>
              </a:rPr>
              <a:t>enumof</a:t>
            </a:r>
            <a:r>
              <a:rPr lang="en-US" sz="2000" dirty="0" smtClean="0">
                <a:solidFill>
                  <a:srgbClr val="FF0000"/>
                </a:solidFill>
              </a:rPr>
              <a:t>(Client)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619332" y="3425385"/>
            <a:ext cx="8110889" cy="50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/>
              <a:t>The new state is denoted as  s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. </a:t>
            </a:r>
            <a:endParaRPr lang="en-US" sz="2000" baseline="30000" dirty="0"/>
          </a:p>
        </p:txBody>
      </p:sp>
      <p:sp>
        <p:nvSpPr>
          <p:cNvPr id="6" name="TextBox 5"/>
          <p:cNvSpPr txBox="1"/>
          <p:nvPr/>
        </p:nvSpPr>
        <p:spPr>
          <a:xfrm>
            <a:off x="619332" y="4143260"/>
            <a:ext cx="8110889" cy="50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/>
              <a:t>The transition explored is </a:t>
            </a:r>
            <a:r>
              <a:rPr lang="en-US" sz="2000" dirty="0" err="1" smtClean="0"/>
              <a:t>δ</a:t>
            </a:r>
            <a:r>
              <a:rPr lang="en-US" sz="2000" dirty="0" smtClean="0"/>
              <a:t>(s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, Client/c0)=s</a:t>
            </a:r>
            <a:r>
              <a:rPr lang="en-US" sz="2000" baseline="-25000" dirty="0" smtClean="0"/>
              <a:t>1</a:t>
            </a:r>
            <a:endParaRPr lang="en-US" sz="2000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450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Accepting state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9332" y="3677885"/>
            <a:ext cx="825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Needed particularly in testing distributed and multithreaded programs. Why?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619332" y="1626274"/>
            <a:ext cx="8110889" cy="94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/>
              <a:t>A state is considered an </a:t>
            </a:r>
            <a:r>
              <a:rPr lang="en-US" sz="2000" dirty="0" smtClean="0">
                <a:solidFill>
                  <a:srgbClr val="FF0000"/>
                </a:solidFill>
              </a:rPr>
              <a:t>accepting state </a:t>
            </a:r>
            <a:r>
              <a:rPr lang="en-US" sz="2000" dirty="0" smtClean="0"/>
              <a:t>if the </a:t>
            </a:r>
            <a:r>
              <a:rPr lang="en-US" sz="2000" dirty="0" smtClean="0">
                <a:solidFill>
                  <a:srgbClr val="FF0000"/>
                </a:solidFill>
              </a:rPr>
              <a:t>accepting condition</a:t>
            </a:r>
            <a:r>
              <a:rPr lang="en-US" sz="2000" dirty="0" smtClean="0"/>
              <a:t> is true in that state.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619332" y="2870088"/>
            <a:ext cx="8110889" cy="50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/>
              <a:t>A test is allowed to terminate in an accepting state.</a:t>
            </a:r>
            <a:endParaRPr lang="en-US" sz="2000" baseline="30000" dirty="0"/>
          </a:p>
        </p:txBody>
      </p:sp>
      <p:sp>
        <p:nvSpPr>
          <p:cNvPr id="6" name="TextBox 5"/>
          <p:cNvSpPr txBox="1"/>
          <p:nvPr/>
        </p:nvSpPr>
        <p:spPr>
          <a:xfrm>
            <a:off x="619332" y="4378815"/>
            <a:ext cx="8110889" cy="1379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/>
              <a:t>An action the execution of which takes the implementation to a state where no actions are enabled is known as a </a:t>
            </a:r>
            <a:r>
              <a:rPr lang="en-US" sz="2000" dirty="0" smtClean="0">
                <a:solidFill>
                  <a:srgbClr val="FF0000"/>
                </a:solidFill>
              </a:rPr>
              <a:t>succeed</a:t>
            </a:r>
            <a:r>
              <a:rPr lang="en-US" sz="2000" dirty="0" smtClean="0"/>
              <a:t> action. It forces the system into an </a:t>
            </a:r>
            <a:r>
              <a:rPr lang="en-US" sz="2000" dirty="0" smtClean="0">
                <a:solidFill>
                  <a:srgbClr val="FF0000"/>
                </a:solidFill>
              </a:rPr>
              <a:t>accepting state</a:t>
            </a:r>
            <a:r>
              <a:rPr lang="en-US" sz="2000" dirty="0" smtClean="0"/>
              <a:t>.</a:t>
            </a:r>
            <a:endParaRPr lang="en-US" sz="2000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761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Accepting condition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9332" y="1626274"/>
            <a:ext cx="8110889" cy="2251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ro-RO" sz="2000" b="1" dirty="0"/>
              <a:t>enumof</a:t>
            </a:r>
            <a:r>
              <a:rPr lang="ro-RO" sz="2000" dirty="0"/>
              <a:t>(Client).Size &gt; 0 &amp;</a:t>
            </a:r>
            <a:r>
              <a:rPr lang="ro-RO" sz="2000" dirty="0" smtClean="0"/>
              <a:t>&amp; </a:t>
            </a:r>
            <a:r>
              <a:rPr lang="ro-RO" sz="2000" dirty="0" smtClean="0">
                <a:solidFill>
                  <a:srgbClr val="FF0000"/>
                </a:solidFill>
              </a:rPr>
              <a:t>// Exclude the initial state, and</a:t>
            </a:r>
            <a:endParaRPr lang="ro-RO" sz="2000" dirty="0">
              <a:solidFill>
                <a:srgbClr val="FF0000"/>
              </a:solidFill>
            </a:endParaRPr>
          </a:p>
          <a:p>
            <a:pPr>
              <a:lnSpc>
                <a:spcPts val="3400"/>
              </a:lnSpc>
            </a:pPr>
            <a:r>
              <a:rPr lang="en-US" sz="2000" dirty="0" err="1"/>
              <a:t>Forall</a:t>
            </a:r>
            <a:r>
              <a:rPr lang="en-US" sz="2000" dirty="0"/>
              <a:t>{ </a:t>
            </a:r>
            <a:r>
              <a:rPr lang="en-US" sz="2000" dirty="0" smtClean="0"/>
              <a:t>c </a:t>
            </a:r>
            <a:r>
              <a:rPr lang="en-US" sz="2000" b="1" dirty="0"/>
              <a:t>in </a:t>
            </a:r>
            <a:r>
              <a:rPr lang="en-US" sz="2000" b="1" dirty="0" err="1"/>
              <a:t>enumof</a:t>
            </a:r>
            <a:r>
              <a:rPr lang="en-US" sz="2000" dirty="0"/>
              <a:t>(Client), s </a:t>
            </a:r>
            <a:r>
              <a:rPr lang="en-US" sz="2000" b="1" dirty="0"/>
              <a:t>in </a:t>
            </a:r>
            <a:r>
              <a:rPr lang="en-US" sz="2000" dirty="0" err="1"/>
              <a:t>c.unreceivedMsgs.Keys</a:t>
            </a:r>
            <a:r>
              <a:rPr lang="en-US" sz="2000" dirty="0"/>
              <a:t>;</a:t>
            </a:r>
          </a:p>
          <a:p>
            <a:pPr>
              <a:lnSpc>
                <a:spcPts val="3400"/>
              </a:lnSpc>
            </a:pPr>
            <a:r>
              <a:rPr lang="en-US" sz="2000" dirty="0" smtClean="0"/>
              <a:t>	</a:t>
            </a:r>
            <a:r>
              <a:rPr lang="en-US" sz="2000" dirty="0" err="1" smtClean="0"/>
              <a:t>c.unreceivedMsgs</a:t>
            </a:r>
            <a:r>
              <a:rPr lang="en-US" sz="2000" dirty="0"/>
              <a:t>[s].Length == </a:t>
            </a:r>
            <a:r>
              <a:rPr lang="en-US" sz="2000" dirty="0" smtClean="0"/>
              <a:t>0 </a:t>
            </a:r>
          </a:p>
          <a:p>
            <a:pPr>
              <a:lnSpc>
                <a:spcPts val="3400"/>
              </a:lnSpc>
            </a:pPr>
            <a:r>
              <a:rPr lang="en-US" sz="2000" dirty="0">
                <a:solidFill>
                  <a:srgbClr val="FF0000"/>
                </a:solidFill>
              </a:rPr>
              <a:t>	</a:t>
            </a:r>
            <a:r>
              <a:rPr lang="en-US" sz="2000" dirty="0" smtClean="0">
                <a:solidFill>
                  <a:srgbClr val="FF0000"/>
                </a:solidFill>
              </a:rPr>
              <a:t>		// states where pending messages have not been received.</a:t>
            </a:r>
          </a:p>
          <a:p>
            <a:pPr>
              <a:lnSpc>
                <a:spcPts val="3400"/>
              </a:lnSpc>
            </a:pPr>
            <a:r>
              <a:rPr lang="en-US" sz="2000" dirty="0" smtClean="0"/>
              <a:t>}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19332" y="4378815"/>
            <a:ext cx="8110889" cy="50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/>
              <a:t>A state that satisfies the above condition has no observable actions enabled.</a:t>
            </a:r>
            <a:endParaRPr lang="en-US" sz="2000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566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Scenario Control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876" y="1626274"/>
            <a:ext cx="8110889" cy="50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ro-RO" sz="2000" dirty="0" smtClean="0"/>
              <a:t>A model program may correspond to a large, or infinite state, automaton.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19332" y="4378815"/>
            <a:ext cx="8110889" cy="1797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/>
              <a:t>Techniques: </a:t>
            </a:r>
          </a:p>
          <a:p>
            <a:pPr>
              <a:lnSpc>
                <a:spcPts val="3400"/>
              </a:lnSpc>
            </a:pPr>
            <a:r>
              <a:rPr lang="en-US" sz="2000" dirty="0"/>
              <a:t>	</a:t>
            </a:r>
            <a:r>
              <a:rPr lang="en-US" sz="2000" dirty="0" smtClean="0"/>
              <a:t>Parameter selection, method restriction, state filtering, </a:t>
            </a:r>
            <a:r>
              <a:rPr lang="en-US" sz="2000" i="1" dirty="0" smtClean="0"/>
              <a:t>directed search, 	state grouping</a:t>
            </a:r>
          </a:p>
          <a:p>
            <a:pPr>
              <a:lnSpc>
                <a:spcPts val="3400"/>
              </a:lnSpc>
            </a:pPr>
            <a:endParaRPr lang="en-US" sz="2000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683876" y="2784536"/>
            <a:ext cx="8110889" cy="94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ro-RO" sz="2000" dirty="0" smtClean="0"/>
              <a:t>Techniques are available to control the size of a model automata for a specific </a:t>
            </a:r>
            <a:r>
              <a:rPr lang="ro-RO" sz="2000" dirty="0" smtClean="0">
                <a:solidFill>
                  <a:srgbClr val="FF0000"/>
                </a:solidFill>
              </a:rPr>
              <a:t>test purpose</a:t>
            </a:r>
            <a:r>
              <a:rPr lang="ro-RO" sz="2000" dirty="0" smtClean="0"/>
              <a:t>.</a:t>
            </a:r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237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Scenario Control: </a:t>
            </a:r>
            <a:r>
              <a:rPr lang="en-US" dirty="0" smtClean="0">
                <a:solidFill>
                  <a:srgbClr val="FF0000"/>
                </a:solidFill>
              </a:rPr>
              <a:t>Parameter selection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876" y="1626274"/>
            <a:ext cx="8110889" cy="50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ro-RO" sz="2000" dirty="0" smtClean="0"/>
              <a:t>Select  (s, m, v) for each state </a:t>
            </a:r>
            <a:r>
              <a:rPr lang="ro-RO" sz="2000" dirty="0" smtClean="0">
                <a:solidFill>
                  <a:srgbClr val="FF0000"/>
                </a:solidFill>
              </a:rPr>
              <a:t>s</a:t>
            </a:r>
            <a:r>
              <a:rPr lang="ro-RO" sz="2000" dirty="0" smtClean="0"/>
              <a:t>, action </a:t>
            </a:r>
            <a:r>
              <a:rPr lang="ro-RO" sz="2000" dirty="0" smtClean="0">
                <a:solidFill>
                  <a:srgbClr val="FF0000"/>
                </a:solidFill>
              </a:rPr>
              <a:t>m</a:t>
            </a:r>
            <a:r>
              <a:rPr lang="ro-RO" sz="2000" dirty="0" smtClean="0"/>
              <a:t>, and </a:t>
            </a:r>
            <a:r>
              <a:rPr lang="ro-RO" sz="2000" dirty="0" smtClean="0">
                <a:solidFill>
                  <a:srgbClr val="FF0000"/>
                </a:solidFill>
              </a:rPr>
              <a:t>v</a:t>
            </a:r>
            <a:r>
              <a:rPr lang="ro-RO" sz="2000" dirty="0" smtClean="0"/>
              <a:t> sets of tuples.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19332" y="4378815"/>
            <a:ext cx="8332621" cy="1379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/>
              <a:t>In Chat example:</a:t>
            </a:r>
          </a:p>
          <a:p>
            <a:pPr marL="342900" indent="-342900">
              <a:lnSpc>
                <a:spcPts val="3400"/>
              </a:lnSpc>
              <a:buFont typeface="Arial"/>
              <a:buChar char="•"/>
            </a:pPr>
            <a:r>
              <a:rPr lang="en-US" sz="2000" dirty="0"/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send</a:t>
            </a:r>
            <a:r>
              <a:rPr lang="en-US" sz="2000" dirty="0" smtClean="0"/>
              <a:t> has an implicit parameter </a:t>
            </a:r>
            <a:r>
              <a:rPr lang="en-US" sz="2000" b="1" dirty="0" smtClean="0"/>
              <a:t>this</a:t>
            </a:r>
            <a:r>
              <a:rPr lang="en-US" sz="2000" dirty="0" smtClean="0"/>
              <a:t> and explicit parameter </a:t>
            </a:r>
            <a:r>
              <a:rPr lang="en-US" sz="2000" dirty="0" smtClean="0">
                <a:solidFill>
                  <a:srgbClr val="FF0000"/>
                </a:solidFill>
              </a:rPr>
              <a:t>message</a:t>
            </a:r>
            <a:r>
              <a:rPr lang="en-US" sz="2000" dirty="0" smtClean="0"/>
              <a:t>.</a:t>
            </a:r>
          </a:p>
          <a:p>
            <a:pPr marL="342900" indent="-342900">
              <a:lnSpc>
                <a:spcPts val="3400"/>
              </a:lnSpc>
              <a:buFont typeface="Arial"/>
              <a:buChar char="•"/>
            </a:pPr>
            <a:r>
              <a:rPr lang="en-US" sz="2000" dirty="0" smtClean="0"/>
              <a:t> These can be restricted using the pair: Set {(c in </a:t>
            </a:r>
            <a:r>
              <a:rPr lang="en-US" sz="2000" dirty="0" err="1" smtClean="0"/>
              <a:t>enumof</a:t>
            </a:r>
            <a:r>
              <a:rPr lang="en-US" sz="2000" dirty="0" smtClean="0"/>
              <a:t>(Client)); &lt;c, “hi”&gt;}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876" y="2784536"/>
            <a:ext cx="8110889" cy="94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/>
              <a:t>Restrictions by triples may lead to reduction in the number of transitions and hence a smaller automaton.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380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Scenario Control: </a:t>
            </a:r>
            <a:r>
              <a:rPr lang="en-US" dirty="0" smtClean="0">
                <a:solidFill>
                  <a:srgbClr val="FF0000"/>
                </a:solidFill>
              </a:rPr>
              <a:t>Method restriction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4788" y="1251357"/>
            <a:ext cx="8110889" cy="94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ro-RO" sz="2000" dirty="0" smtClean="0"/>
              <a:t>An action </a:t>
            </a:r>
            <a:r>
              <a:rPr lang="ro-RO" sz="2000" dirty="0" smtClean="0">
                <a:solidFill>
                  <a:srgbClr val="FF0000"/>
                </a:solidFill>
              </a:rPr>
              <a:t>m</a:t>
            </a:r>
            <a:r>
              <a:rPr lang="ro-RO" sz="2000" dirty="0" smtClean="0"/>
              <a:t> is enabled in state </a:t>
            </a:r>
            <a:r>
              <a:rPr lang="ro-RO" sz="2000" dirty="0" smtClean="0">
                <a:solidFill>
                  <a:srgbClr val="FF0000"/>
                </a:solidFill>
              </a:rPr>
              <a:t>s</a:t>
            </a:r>
            <a:r>
              <a:rPr lang="ro-RO" sz="2000" dirty="0" smtClean="0"/>
              <a:t> if all pre-conditions associated with </a:t>
            </a:r>
            <a:r>
              <a:rPr lang="ro-RO" sz="2000" dirty="0" smtClean="0">
                <a:solidFill>
                  <a:srgbClr val="FF0000"/>
                </a:solidFill>
              </a:rPr>
              <a:t>m</a:t>
            </a:r>
            <a:r>
              <a:rPr lang="ro-RO" sz="2000" dirty="0" smtClean="0"/>
              <a:t> are satisfied.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54788" y="2721260"/>
            <a:ext cx="8332621" cy="3734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/>
              <a:t>In Chat example: restriction: </a:t>
            </a:r>
            <a:r>
              <a:rPr lang="en-US" sz="2000" dirty="0" smtClean="0">
                <a:solidFill>
                  <a:srgbClr val="FF0000"/>
                </a:solidFill>
              </a:rPr>
              <a:t>Clients send messages only after all configured clients are created and have entered the system</a:t>
            </a:r>
            <a:endParaRPr lang="en-US" sz="2000" dirty="0" smtClean="0"/>
          </a:p>
          <a:p>
            <a:endParaRPr lang="en-US" sz="2000" dirty="0"/>
          </a:p>
          <a:p>
            <a:r>
              <a:rPr lang="is-IS" sz="2000" b="1" dirty="0" smtClean="0"/>
              <a:t>enum </a:t>
            </a:r>
            <a:r>
              <a:rPr lang="is-IS" sz="2000" dirty="0"/>
              <a:t>Mode { Creating, Entering, Sending };</a:t>
            </a:r>
          </a:p>
          <a:p>
            <a:r>
              <a:rPr lang="en-US" sz="2000" dirty="0"/>
              <a:t>Mode </a:t>
            </a:r>
            <a:r>
              <a:rPr lang="en-US" sz="2000" dirty="0" err="1"/>
              <a:t>CurrentMode</a:t>
            </a:r>
            <a:r>
              <a:rPr lang="en-US" sz="2000" dirty="0"/>
              <a:t> </a:t>
            </a:r>
            <a:r>
              <a:rPr lang="en-US" sz="2000" dirty="0" smtClean="0"/>
              <a:t>{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 </a:t>
            </a:r>
            <a:r>
              <a:rPr lang="en-US" sz="2000" dirty="0"/>
              <a:t>get </a:t>
            </a:r>
            <a:r>
              <a:rPr lang="en-US" sz="2000" dirty="0" smtClean="0"/>
              <a:t>{</a:t>
            </a:r>
            <a:endParaRPr lang="en-US" sz="2000" dirty="0"/>
          </a:p>
          <a:p>
            <a:r>
              <a:rPr lang="en-US" sz="2000" b="1" dirty="0" smtClean="0"/>
              <a:t>		if </a:t>
            </a:r>
            <a:r>
              <a:rPr lang="en-US" sz="2000" dirty="0"/>
              <a:t>(</a:t>
            </a:r>
            <a:r>
              <a:rPr lang="en-US" sz="2000" b="1" dirty="0" err="1"/>
              <a:t>enumof</a:t>
            </a:r>
            <a:r>
              <a:rPr lang="en-US" sz="2000" dirty="0"/>
              <a:t>(Client).Size &lt; 2) </a:t>
            </a:r>
            <a:r>
              <a:rPr lang="en-US" sz="2000" b="1" dirty="0"/>
              <a:t>return </a:t>
            </a:r>
            <a:r>
              <a:rPr lang="en-US" sz="2000" dirty="0" err="1"/>
              <a:t>Mode.Creating</a:t>
            </a:r>
            <a:r>
              <a:rPr lang="en-US" sz="2000" dirty="0"/>
              <a:t>;</a:t>
            </a:r>
          </a:p>
          <a:p>
            <a:r>
              <a:rPr lang="en-US" sz="2000" b="1" dirty="0" smtClean="0"/>
              <a:t>		if</a:t>
            </a:r>
            <a:r>
              <a:rPr lang="en-US" sz="2000" dirty="0"/>
              <a:t>(Set{</a:t>
            </a:r>
            <a:r>
              <a:rPr lang="en-US" sz="2000" dirty="0" err="1"/>
              <a:t>c</a:t>
            </a:r>
            <a:r>
              <a:rPr lang="en-US" sz="2000" b="1" dirty="0" err="1"/>
              <a:t>in</a:t>
            </a:r>
            <a:r>
              <a:rPr lang="en-US" sz="2000" b="1" dirty="0"/>
              <a:t> </a:t>
            </a:r>
            <a:r>
              <a:rPr lang="en-US" sz="2000" b="1" dirty="0" err="1"/>
              <a:t>enumof</a:t>
            </a:r>
            <a:r>
              <a:rPr lang="en-US" sz="2000" dirty="0"/>
              <a:t>(Client),!</a:t>
            </a:r>
            <a:r>
              <a:rPr lang="en-US" sz="2000" dirty="0" err="1"/>
              <a:t>c.entered;c</a:t>
            </a:r>
            <a:r>
              <a:rPr lang="en-US" sz="2000" dirty="0"/>
              <a:t>}.Size&lt;2) </a:t>
            </a:r>
            <a:r>
              <a:rPr lang="en-US" sz="2000" b="1" dirty="0"/>
              <a:t>return </a:t>
            </a:r>
            <a:r>
              <a:rPr lang="en-US" sz="2000" dirty="0" err="1"/>
              <a:t>Mode.Entering</a:t>
            </a:r>
            <a:r>
              <a:rPr lang="en-US" sz="2000" dirty="0"/>
              <a:t>;</a:t>
            </a:r>
          </a:p>
          <a:p>
            <a:r>
              <a:rPr lang="en-US" sz="2000" b="1" dirty="0" smtClean="0"/>
              <a:t>		return </a:t>
            </a:r>
            <a:r>
              <a:rPr lang="en-US" sz="2000" dirty="0" err="1" smtClean="0"/>
              <a:t>Mode.Sending</a:t>
            </a:r>
            <a:endParaRPr lang="en-US" sz="2000" dirty="0" smtClean="0"/>
          </a:p>
          <a:p>
            <a:r>
              <a:rPr lang="en-US" sz="2000" dirty="0" smtClean="0"/>
              <a:t>		}</a:t>
            </a:r>
          </a:p>
          <a:p>
            <a:r>
              <a:rPr lang="en-US" sz="2000" dirty="0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4788" y="2204317"/>
            <a:ext cx="8110889" cy="50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/>
              <a:t>Strengthening the pre-conditions can be used to limit the scenarios.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054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Scenario Control: </a:t>
            </a:r>
            <a:r>
              <a:rPr lang="en-US" dirty="0" smtClean="0">
                <a:solidFill>
                  <a:srgbClr val="FF0000"/>
                </a:solidFill>
              </a:rPr>
              <a:t>Method restriction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4788" y="1250496"/>
            <a:ext cx="8332621" cy="4349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/>
              <a:t>In Chat example: restriction: </a:t>
            </a:r>
            <a:r>
              <a:rPr lang="en-US" sz="2000" dirty="0" smtClean="0">
                <a:solidFill>
                  <a:srgbClr val="FF0000"/>
                </a:solidFill>
              </a:rPr>
              <a:t>Clients send messages only after all configured clients are created and have entered the system</a:t>
            </a:r>
            <a:endParaRPr lang="en-US" sz="2000" dirty="0" smtClean="0"/>
          </a:p>
          <a:p>
            <a:endParaRPr lang="en-US" sz="2000" dirty="0"/>
          </a:p>
          <a:p>
            <a:r>
              <a:rPr lang="is-IS" sz="2000" b="1" dirty="0" smtClean="0"/>
              <a:t>enum </a:t>
            </a:r>
            <a:r>
              <a:rPr lang="is-IS" sz="2000" dirty="0"/>
              <a:t>Mode { Creating, Entering, Sending };</a:t>
            </a:r>
          </a:p>
          <a:p>
            <a:r>
              <a:rPr lang="en-US" sz="2000" dirty="0"/>
              <a:t>Mode </a:t>
            </a:r>
            <a:r>
              <a:rPr lang="en-US" sz="2000" dirty="0" err="1"/>
              <a:t>CurrentMode</a:t>
            </a:r>
            <a:r>
              <a:rPr lang="en-US" sz="2000" dirty="0"/>
              <a:t> </a:t>
            </a:r>
            <a:r>
              <a:rPr lang="en-US" sz="2000" dirty="0" smtClean="0"/>
              <a:t>{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 </a:t>
            </a:r>
            <a:r>
              <a:rPr lang="en-US" sz="2000" dirty="0"/>
              <a:t>get </a:t>
            </a:r>
            <a:r>
              <a:rPr lang="en-US" sz="2000" dirty="0" smtClean="0"/>
              <a:t>{</a:t>
            </a:r>
            <a:endParaRPr lang="en-US" sz="2000" dirty="0"/>
          </a:p>
          <a:p>
            <a:r>
              <a:rPr lang="en-US" sz="2000" b="1" dirty="0" smtClean="0"/>
              <a:t>		if </a:t>
            </a:r>
            <a:r>
              <a:rPr lang="en-US" sz="2000" dirty="0"/>
              <a:t>(</a:t>
            </a:r>
            <a:r>
              <a:rPr lang="en-US" sz="2000" b="1" dirty="0" err="1"/>
              <a:t>enumof</a:t>
            </a:r>
            <a:r>
              <a:rPr lang="en-US" sz="2000" dirty="0"/>
              <a:t>(Client).Size &lt; 2) </a:t>
            </a:r>
            <a:endParaRPr lang="en-US" sz="2000" dirty="0" smtClean="0"/>
          </a:p>
          <a:p>
            <a:r>
              <a:rPr lang="en-US" sz="2000" b="1" dirty="0"/>
              <a:t>	</a:t>
            </a:r>
            <a:r>
              <a:rPr lang="en-US" sz="2000" b="1" dirty="0" smtClean="0"/>
              <a:t>		return </a:t>
            </a:r>
            <a:r>
              <a:rPr lang="en-US" sz="2000" dirty="0" err="1"/>
              <a:t>Mode.Creating</a:t>
            </a:r>
            <a:r>
              <a:rPr lang="en-US" sz="2000" dirty="0"/>
              <a:t>;</a:t>
            </a:r>
          </a:p>
          <a:p>
            <a:r>
              <a:rPr lang="en-US" sz="2000" b="1" dirty="0" smtClean="0"/>
              <a:t>		if</a:t>
            </a:r>
            <a:r>
              <a:rPr lang="en-US" sz="2000" dirty="0"/>
              <a:t>(Set{</a:t>
            </a:r>
            <a:r>
              <a:rPr lang="en-US" sz="2000" dirty="0" smtClean="0"/>
              <a:t>c </a:t>
            </a:r>
            <a:r>
              <a:rPr lang="en-US" sz="2000" b="1" dirty="0" smtClean="0"/>
              <a:t>in </a:t>
            </a:r>
            <a:r>
              <a:rPr lang="en-US" sz="2000" b="1" dirty="0" err="1"/>
              <a:t>enumof</a:t>
            </a:r>
            <a:r>
              <a:rPr lang="en-US" sz="2000" dirty="0"/>
              <a:t>(Client),!</a:t>
            </a:r>
            <a:r>
              <a:rPr lang="en-US" sz="2000" dirty="0" err="1"/>
              <a:t>c.entered;c</a:t>
            </a:r>
            <a:r>
              <a:rPr lang="en-US" sz="2000" dirty="0"/>
              <a:t>}.Size&lt;2</a:t>
            </a:r>
            <a:r>
              <a:rPr lang="en-US" sz="2000" dirty="0" smtClean="0"/>
              <a:t>)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		 </a:t>
            </a:r>
            <a:r>
              <a:rPr lang="en-US" sz="2000" b="1" dirty="0"/>
              <a:t>return </a:t>
            </a:r>
            <a:r>
              <a:rPr lang="en-US" sz="2000" dirty="0" err="1"/>
              <a:t>Mode.Entering</a:t>
            </a:r>
            <a:r>
              <a:rPr lang="en-US" sz="2000" dirty="0"/>
              <a:t>;</a:t>
            </a:r>
          </a:p>
          <a:p>
            <a:r>
              <a:rPr lang="en-US" sz="2000" b="1" dirty="0" smtClean="0"/>
              <a:t>		return </a:t>
            </a:r>
            <a:r>
              <a:rPr lang="en-US" sz="2000" dirty="0" err="1" smtClean="0"/>
              <a:t>Mode.Sending</a:t>
            </a:r>
            <a:endParaRPr lang="en-US" sz="2000" dirty="0" smtClean="0"/>
          </a:p>
          <a:p>
            <a:r>
              <a:rPr lang="en-US" sz="2000" dirty="0" smtClean="0"/>
              <a:t>		}</a:t>
            </a:r>
          </a:p>
          <a:p>
            <a:r>
              <a:rPr lang="en-US" sz="2000" dirty="0"/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4788" y="5473553"/>
            <a:ext cx="64937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Enabling of actions can now be restricted using expressions such as</a:t>
            </a:r>
          </a:p>
          <a:p>
            <a:r>
              <a:rPr lang="en-US" sz="2000" dirty="0" err="1" smtClean="0">
                <a:solidFill>
                  <a:srgbClr val="FF0000"/>
                </a:solidFill>
              </a:rPr>
              <a:t>currentMode</a:t>
            </a:r>
            <a:r>
              <a:rPr lang="en-US" sz="2000" dirty="0" smtClean="0">
                <a:solidFill>
                  <a:srgbClr val="FF0000"/>
                </a:solidFill>
              </a:rPr>
              <a:t>==</a:t>
            </a:r>
            <a:r>
              <a:rPr lang="en-US" sz="2000" dirty="0" err="1" smtClean="0">
                <a:solidFill>
                  <a:srgbClr val="FF0000"/>
                </a:solidFill>
              </a:rPr>
              <a:t>Mode.Creating</a:t>
            </a:r>
            <a:r>
              <a:rPr lang="en-US" sz="2000" dirty="0" smtClean="0"/>
              <a:t>;</a:t>
            </a:r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27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473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Scenario Control: </a:t>
            </a:r>
            <a:r>
              <a:rPr lang="en-US" dirty="0" smtClean="0">
                <a:solidFill>
                  <a:srgbClr val="FF0000"/>
                </a:solidFill>
              </a:rPr>
              <a:t>State filtering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4788" y="1250496"/>
            <a:ext cx="8332621" cy="94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/>
              <a:t>A state filter is a set </a:t>
            </a:r>
            <a:r>
              <a:rPr lang="en-US" sz="2000" dirty="0" err="1" smtClean="0"/>
              <a:t>S</a:t>
            </a:r>
            <a:r>
              <a:rPr lang="en-US" sz="2000" baseline="-25000" dirty="0" err="1" smtClean="0"/>
              <a:t>f</a:t>
            </a:r>
            <a:r>
              <a:rPr lang="en-US" sz="2000" dirty="0" smtClean="0"/>
              <a:t>, where </a:t>
            </a:r>
            <a:r>
              <a:rPr lang="en-US" sz="2000" dirty="0" err="1" smtClean="0"/>
              <a:t>S</a:t>
            </a:r>
            <a:r>
              <a:rPr lang="en-US" sz="2000" baseline="-25000" dirty="0" err="1" smtClean="0"/>
              <a:t>init</a:t>
            </a:r>
            <a:r>
              <a:rPr lang="en-US" sz="2000" dirty="0" smtClean="0"/>
              <a:t> is in S</a:t>
            </a:r>
            <a:r>
              <a:rPr lang="en-US" sz="2000" baseline="-25000" dirty="0" smtClean="0"/>
              <a:t>f</a:t>
            </a:r>
            <a:r>
              <a:rPr lang="en-US" sz="2000" dirty="0" smtClean="0"/>
              <a:t>. [The subscript</a:t>
            </a:r>
            <a:r>
              <a:rPr lang="en-US" sz="2000" dirty="0" smtClean="0">
                <a:solidFill>
                  <a:srgbClr val="FF0000"/>
                </a:solidFill>
              </a:rPr>
              <a:t> f </a:t>
            </a:r>
            <a:r>
              <a:rPr lang="en-US" sz="2000" dirty="0" smtClean="0"/>
              <a:t>stands </a:t>
            </a:r>
            <a:r>
              <a:rPr lang="en-US" sz="2000" dirty="0" smtClean="0">
                <a:solidFill>
                  <a:srgbClr val="FF0000"/>
                </a:solidFill>
              </a:rPr>
              <a:t>for filter</a:t>
            </a:r>
            <a:r>
              <a:rPr lang="en-US" sz="2000" dirty="0" smtClean="0"/>
              <a:t>, and not for</a:t>
            </a:r>
            <a:r>
              <a:rPr lang="en-US" sz="2000" dirty="0" smtClean="0">
                <a:solidFill>
                  <a:srgbClr val="FF0000"/>
                </a:solidFill>
              </a:rPr>
              <a:t> final</a:t>
            </a:r>
            <a:r>
              <a:rPr lang="en-US" sz="2000" dirty="0" smtClean="0"/>
              <a:t>.]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0609" y="3793938"/>
            <a:ext cx="763921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 Chat example: Using state filter avoid states in which the same message is posted more than once before it is received.</a:t>
            </a:r>
            <a:br>
              <a:rPr lang="en-US" sz="2000" dirty="0" smtClean="0"/>
            </a:br>
            <a:endParaRPr lang="en-US" sz="2000" dirty="0" smtClean="0"/>
          </a:p>
          <a:p>
            <a:pPr lvl="1"/>
            <a:r>
              <a:rPr lang="en-US" sz="2000" dirty="0" err="1"/>
              <a:t>Forall</a:t>
            </a:r>
            <a:r>
              <a:rPr lang="en-US" sz="2000" dirty="0"/>
              <a:t>{c </a:t>
            </a:r>
            <a:r>
              <a:rPr lang="en-US" sz="2000" b="1" dirty="0"/>
              <a:t>in </a:t>
            </a:r>
            <a:r>
              <a:rPr lang="en-US" sz="2000" b="1" dirty="0" err="1"/>
              <a:t>enumof</a:t>
            </a:r>
            <a:r>
              <a:rPr lang="en-US" sz="2000" dirty="0"/>
              <a:t>(Client), s </a:t>
            </a:r>
            <a:r>
              <a:rPr lang="en-US" sz="2000" b="1" dirty="0"/>
              <a:t>in </a:t>
            </a:r>
            <a:r>
              <a:rPr lang="en-US" sz="2000" dirty="0" err="1"/>
              <a:t>c.unreceivedMsgs.Keys</a:t>
            </a:r>
            <a:r>
              <a:rPr lang="en-US" sz="2000" dirty="0"/>
              <a:t>, </a:t>
            </a:r>
            <a:endParaRPr lang="en-US" sz="2000" dirty="0" smtClean="0"/>
          </a:p>
          <a:p>
            <a:pPr lvl="1"/>
            <a:r>
              <a:rPr lang="en-US" sz="2000" dirty="0" smtClean="0"/>
              <a:t>	m1 </a:t>
            </a:r>
            <a:r>
              <a:rPr lang="en-US" sz="2000" b="1" dirty="0"/>
              <a:t>in </a:t>
            </a:r>
            <a:r>
              <a:rPr lang="en-US" sz="2000" dirty="0" err="1"/>
              <a:t>c.unreceivedMsgs</a:t>
            </a:r>
            <a:r>
              <a:rPr lang="en-US" sz="2000" dirty="0"/>
              <a:t>[s], </a:t>
            </a:r>
            <a:endParaRPr lang="en-US" sz="2000" dirty="0" smtClean="0"/>
          </a:p>
          <a:p>
            <a:pPr lvl="1"/>
            <a:r>
              <a:rPr lang="en-US" sz="2000" dirty="0" smtClean="0"/>
              <a:t>	m2 </a:t>
            </a:r>
            <a:r>
              <a:rPr lang="en-US" sz="2000" b="1" dirty="0"/>
              <a:t>in </a:t>
            </a:r>
            <a:r>
              <a:rPr lang="en-US" sz="2000" dirty="0" err="1"/>
              <a:t>c.unreceivedMsgs</a:t>
            </a:r>
            <a:r>
              <a:rPr lang="en-US" sz="2000" dirty="0"/>
              <a:t>[s]; </a:t>
            </a:r>
            <a:endParaRPr lang="en-US" sz="2000" dirty="0" smtClean="0"/>
          </a:p>
          <a:p>
            <a:pPr lvl="1"/>
            <a:r>
              <a:rPr lang="en-US" sz="2000" dirty="0"/>
              <a:t>	</a:t>
            </a:r>
            <a:r>
              <a:rPr lang="en-US" sz="2000" dirty="0" smtClean="0"/>
              <a:t>m1 </a:t>
            </a:r>
            <a:r>
              <a:rPr lang="en-US" sz="2000" dirty="0"/>
              <a:t>!= m2}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28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7188" y="2366175"/>
            <a:ext cx="8332621" cy="50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/>
              <a:t>A transition from state </a:t>
            </a:r>
            <a:r>
              <a:rPr lang="en-US" sz="2000" dirty="0" smtClean="0">
                <a:solidFill>
                  <a:srgbClr val="FF0000"/>
                </a:solidFill>
              </a:rPr>
              <a:t>s</a:t>
            </a:r>
            <a:r>
              <a:rPr lang="en-US" sz="2000" dirty="0" smtClean="0"/>
              <a:t> to state</a:t>
            </a:r>
            <a:r>
              <a:rPr lang="en-US" sz="2000" dirty="0" smtClean="0">
                <a:solidFill>
                  <a:srgbClr val="FF0000"/>
                </a:solidFill>
              </a:rPr>
              <a:t> t </a:t>
            </a:r>
            <a:r>
              <a:rPr lang="en-US" sz="2000" dirty="0" smtClean="0"/>
              <a:t>is included in the automaton if </a:t>
            </a:r>
            <a:r>
              <a:rPr lang="en-US" sz="2000" dirty="0" smtClean="0">
                <a:solidFill>
                  <a:srgbClr val="FF0000"/>
                </a:solidFill>
              </a:rPr>
              <a:t>t</a:t>
            </a:r>
            <a:r>
              <a:rPr lang="en-US" sz="2000" dirty="0" smtClean="0"/>
              <a:t> is </a:t>
            </a:r>
            <a:r>
              <a:rPr lang="en-US" sz="2000" dirty="0"/>
              <a:t>in </a:t>
            </a:r>
            <a:r>
              <a:rPr lang="en-US" sz="2000" dirty="0">
                <a:solidFill>
                  <a:srgbClr val="FF0000"/>
                </a:solidFill>
              </a:rPr>
              <a:t>S</a:t>
            </a:r>
            <a:r>
              <a:rPr lang="en-US" sz="2000" baseline="-25000" dirty="0">
                <a:solidFill>
                  <a:srgbClr val="FF0000"/>
                </a:solidFill>
              </a:rPr>
              <a:t>f</a:t>
            </a:r>
            <a:r>
              <a:rPr lang="en-US" sz="2000" dirty="0" smtClean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7188" y="2975567"/>
            <a:ext cx="8332621" cy="50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err="1" smtClean="0">
                <a:solidFill>
                  <a:srgbClr val="FF0000"/>
                </a:solidFill>
              </a:rPr>
              <a:t>S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f</a:t>
            </a:r>
            <a:r>
              <a:rPr lang="en-US" sz="2000" dirty="0"/>
              <a:t> </a:t>
            </a:r>
            <a:r>
              <a:rPr lang="en-US" sz="2000" dirty="0" smtClean="0"/>
              <a:t>is specified using a state based expression.</a:t>
            </a:r>
          </a:p>
        </p:txBody>
      </p:sp>
    </p:spTree>
    <p:extLst>
      <p:ext uri="{BB962C8B-B14F-4D97-AF65-F5344CB8AC3E}">
        <p14:creationId xmlns:p14="http://schemas.microsoft.com/office/powerpoint/2010/main" val="1194060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Test Generation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671" y="1226786"/>
            <a:ext cx="8332621" cy="94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Offline</a:t>
            </a:r>
            <a:r>
              <a:rPr lang="en-US" sz="2000" dirty="0" smtClean="0"/>
              <a:t>:</a:t>
            </a:r>
          </a:p>
          <a:p>
            <a:pPr>
              <a:lnSpc>
                <a:spcPts val="3400"/>
              </a:lnSpc>
            </a:pPr>
            <a:r>
              <a:rPr lang="en-US" sz="2000" dirty="0" smtClean="0"/>
              <a:t>	Generate tests in advance from the model.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29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0671" y="2608172"/>
            <a:ext cx="8332621" cy="94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Online</a:t>
            </a:r>
            <a:r>
              <a:rPr lang="en-US" sz="2000" dirty="0" smtClean="0"/>
              <a:t>:</a:t>
            </a:r>
          </a:p>
          <a:p>
            <a:pPr>
              <a:lnSpc>
                <a:spcPts val="3400"/>
              </a:lnSpc>
            </a:pPr>
            <a:r>
              <a:rPr lang="en-US" sz="2000" dirty="0" smtClean="0"/>
              <a:t>	Generate tests on the fly as testing progresses.</a:t>
            </a:r>
          </a:p>
        </p:txBody>
      </p:sp>
    </p:spTree>
    <p:extLst>
      <p:ext uri="{BB962C8B-B14F-4D97-AF65-F5344CB8AC3E}">
        <p14:creationId xmlns:p14="http://schemas.microsoft.com/office/powerpoint/2010/main" val="489254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 Based </a:t>
            </a:r>
            <a:r>
              <a:rPr lang="en-US" dirty="0" smtClean="0">
                <a:solidFill>
                  <a:srgbClr val="FF0000"/>
                </a:solidFill>
              </a:rPr>
              <a:t>Conformance</a:t>
            </a:r>
            <a:r>
              <a:rPr lang="en-US" dirty="0" smtClean="0"/>
              <a:t> Testing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97294" y="2071339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3330092" y="2071339"/>
            <a:ext cx="3186034" cy="369332"/>
            <a:chOff x="3330092" y="2071339"/>
            <a:chExt cx="3186034" cy="369332"/>
          </a:xfrm>
        </p:grpSpPr>
        <p:sp>
          <p:nvSpPr>
            <p:cNvPr id="12" name="TextBox 11"/>
            <p:cNvSpPr txBox="1"/>
            <p:nvPr/>
          </p:nvSpPr>
          <p:spPr>
            <a:xfrm>
              <a:off x="4819778" y="2071339"/>
              <a:ext cx="16963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Implementation</a:t>
              </a:r>
              <a:endParaRPr lang="en-US" dirty="0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3330092" y="2280160"/>
              <a:ext cx="116003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3330092" y="4325101"/>
            <a:ext cx="5029788" cy="923330"/>
            <a:chOff x="3330092" y="4325101"/>
            <a:chExt cx="5029788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985714" y="4325101"/>
              <a:ext cx="337416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Test  harness</a:t>
              </a:r>
            </a:p>
            <a:p>
              <a:r>
                <a:rPr lang="en-US" dirty="0" smtClean="0"/>
                <a:t>(send inputs, receive outputs, and </a:t>
              </a:r>
            </a:p>
            <a:p>
              <a:r>
                <a:rPr lang="en-US" dirty="0" smtClean="0"/>
                <a:t>compare)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3330092" y="4562729"/>
              <a:ext cx="116003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500020" y="2609271"/>
            <a:ext cx="1890129" cy="1007689"/>
            <a:chOff x="500020" y="2609271"/>
            <a:chExt cx="1890129" cy="1007689"/>
          </a:xfrm>
        </p:grpSpPr>
        <p:sp>
          <p:nvSpPr>
            <p:cNvPr id="7" name="TextBox 6"/>
            <p:cNvSpPr txBox="1"/>
            <p:nvPr/>
          </p:nvSpPr>
          <p:spPr>
            <a:xfrm>
              <a:off x="1597294" y="3247628"/>
              <a:ext cx="7928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Model</a:t>
              </a:r>
              <a:endParaRPr lang="en-US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2004001" y="2670694"/>
              <a:ext cx="0" cy="49812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500020" y="2609271"/>
              <a:ext cx="111127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Generate</a:t>
              </a:r>
            </a:p>
            <a:p>
              <a:r>
                <a:rPr lang="en-US" i="1" dirty="0" smtClean="0">
                  <a:solidFill>
                    <a:srgbClr val="FF0000"/>
                  </a:solidFill>
                </a:rPr>
                <a:t>(manual)</a:t>
              </a:r>
              <a:endParaRPr lang="en-US" i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00020" y="3737633"/>
            <a:ext cx="1769253" cy="956800"/>
            <a:chOff x="500020" y="3737633"/>
            <a:chExt cx="1769253" cy="956800"/>
          </a:xfrm>
        </p:grpSpPr>
        <p:sp>
          <p:nvSpPr>
            <p:cNvPr id="8" name="TextBox 7"/>
            <p:cNvSpPr txBox="1"/>
            <p:nvPr/>
          </p:nvSpPr>
          <p:spPr>
            <a:xfrm>
              <a:off x="1597294" y="4325101"/>
              <a:ext cx="67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Tests</a:t>
              </a:r>
              <a:endParaRPr lang="en-US" dirty="0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2006396" y="3770274"/>
              <a:ext cx="0" cy="59004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500020" y="3737633"/>
              <a:ext cx="147398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Generate</a:t>
              </a:r>
            </a:p>
            <a:p>
              <a:r>
                <a:rPr lang="en-US" i="1" dirty="0" smtClean="0">
                  <a:solidFill>
                    <a:srgbClr val="FF0000"/>
                  </a:solidFill>
                </a:rPr>
                <a:t>(automated)</a:t>
              </a:r>
              <a:endParaRPr lang="en-US" i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045426" y="2670694"/>
            <a:ext cx="1470700" cy="3418835"/>
            <a:chOff x="5045426" y="2670694"/>
            <a:chExt cx="1470700" cy="3418835"/>
          </a:xfrm>
        </p:grpSpPr>
        <p:cxnSp>
          <p:nvCxnSpPr>
            <p:cNvPr id="20" name="Straight Arrow Connector 19"/>
            <p:cNvCxnSpPr/>
            <p:nvPr/>
          </p:nvCxnSpPr>
          <p:spPr>
            <a:xfrm flipV="1">
              <a:off x="5530151" y="2670694"/>
              <a:ext cx="0" cy="122959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5045426" y="5720197"/>
              <a:ext cx="1470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Test outcome</a:t>
              </a:r>
              <a:endParaRPr lang="en-US" dirty="0"/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>
              <a:off x="5532546" y="5248431"/>
              <a:ext cx="0" cy="49812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411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Test Suite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671" y="1226786"/>
            <a:ext cx="8332621" cy="50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Test suite T: </a:t>
            </a:r>
            <a:r>
              <a:rPr lang="en-US" sz="2000" dirty="0" smtClean="0">
                <a:solidFill>
                  <a:srgbClr val="000000"/>
                </a:solidFill>
              </a:rPr>
              <a:t>Is another automaton generated from an automaton M.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30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0671" y="2229234"/>
            <a:ext cx="8332621" cy="3995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3400"/>
              </a:lnSpc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States S</a:t>
            </a:r>
            <a:r>
              <a:rPr lang="en-US" sz="2000" baseline="-25000" dirty="0" smtClean="0">
                <a:solidFill>
                  <a:srgbClr val="000000"/>
                </a:solidFill>
              </a:rPr>
              <a:t>T</a:t>
            </a:r>
            <a:r>
              <a:rPr lang="en-US" sz="2000" dirty="0" smtClean="0">
                <a:solidFill>
                  <a:srgbClr val="000000"/>
                </a:solidFill>
              </a:rPr>
              <a:t> in T may use new state variables (test variables).</a:t>
            </a:r>
          </a:p>
          <a:p>
            <a:pPr marL="342900" indent="-342900">
              <a:lnSpc>
                <a:spcPts val="3400"/>
              </a:lnSpc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Test variables make it possible to record test history; e.g., which states have been traversed so far.</a:t>
            </a:r>
          </a:p>
          <a:p>
            <a:pPr marL="342900" indent="-342900">
              <a:lnSpc>
                <a:spcPts val="3400"/>
              </a:lnSpc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It contains two new methods called </a:t>
            </a:r>
            <a:r>
              <a:rPr lang="en-US" sz="2000" i="1" dirty="0" smtClean="0">
                <a:solidFill>
                  <a:srgbClr val="000000"/>
                </a:solidFill>
              </a:rPr>
              <a:t>test actions</a:t>
            </a:r>
            <a:r>
              <a:rPr lang="en-US" sz="2000" dirty="0" smtClean="0">
                <a:solidFill>
                  <a:srgbClr val="FF0000"/>
                </a:solidFill>
              </a:rPr>
              <a:t>: Observe </a:t>
            </a:r>
            <a:r>
              <a:rPr lang="en-US" sz="2000" dirty="0" smtClean="0">
                <a:solidFill>
                  <a:srgbClr val="000000"/>
                </a:solidFill>
              </a:rPr>
              <a:t>and </a:t>
            </a:r>
            <a:r>
              <a:rPr lang="en-US" sz="2000" dirty="0" smtClean="0">
                <a:solidFill>
                  <a:srgbClr val="FF0000"/>
                </a:solidFill>
              </a:rPr>
              <a:t>Timeout</a:t>
            </a:r>
            <a:r>
              <a:rPr lang="en-US" sz="2000" dirty="0" smtClean="0">
                <a:solidFill>
                  <a:srgbClr val="000000"/>
                </a:solidFill>
              </a:rPr>
              <a:t>.</a:t>
            </a:r>
          </a:p>
          <a:p>
            <a:pPr marL="342900" indent="-342900">
              <a:lnSpc>
                <a:spcPts val="3400"/>
              </a:lnSpc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Transitions corresponding to test actions are called </a:t>
            </a:r>
            <a:r>
              <a:rPr lang="en-US" sz="2000" dirty="0">
                <a:solidFill>
                  <a:srgbClr val="FF0000"/>
                </a:solidFill>
              </a:rPr>
              <a:t>test transitions</a:t>
            </a:r>
            <a:r>
              <a:rPr lang="en-US" sz="2000" dirty="0" smtClean="0">
                <a:solidFill>
                  <a:srgbClr val="000000"/>
                </a:solidFill>
              </a:rPr>
              <a:t>.</a:t>
            </a:r>
          </a:p>
          <a:p>
            <a:pPr marL="342900" indent="-342900">
              <a:lnSpc>
                <a:spcPts val="3400"/>
              </a:lnSpc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The </a:t>
            </a:r>
            <a:r>
              <a:rPr lang="en-US" sz="2000" dirty="0" smtClean="0">
                <a:solidFill>
                  <a:srgbClr val="FF0000"/>
                </a:solidFill>
              </a:rPr>
              <a:t>Observe</a:t>
            </a:r>
            <a:r>
              <a:rPr lang="en-US" sz="2000" dirty="0" smtClean="0">
                <a:solidFill>
                  <a:srgbClr val="000000"/>
                </a:solidFill>
              </a:rPr>
              <a:t> action encodes a decision to wait for an </a:t>
            </a:r>
            <a:r>
              <a:rPr lang="en-US" sz="2000" dirty="0" smtClean="0">
                <a:solidFill>
                  <a:srgbClr val="FF0000"/>
                </a:solidFill>
              </a:rPr>
              <a:t>observable action</a:t>
            </a:r>
            <a:r>
              <a:rPr lang="en-US" sz="2000" dirty="0" smtClean="0">
                <a:solidFill>
                  <a:srgbClr val="000000"/>
                </a:solidFill>
              </a:rPr>
              <a:t>.</a:t>
            </a:r>
          </a:p>
          <a:p>
            <a:pPr marL="342900" indent="-342900">
              <a:lnSpc>
                <a:spcPts val="3400"/>
              </a:lnSpc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The</a:t>
            </a:r>
            <a:r>
              <a:rPr lang="en-US" sz="2000" dirty="0" smtClean="0">
                <a:solidFill>
                  <a:srgbClr val="FF0000"/>
                </a:solidFill>
              </a:rPr>
              <a:t> Timeout </a:t>
            </a:r>
            <a:r>
              <a:rPr lang="en-US" sz="2000" dirty="0" smtClean="0">
                <a:solidFill>
                  <a:srgbClr val="000000"/>
                </a:solidFill>
              </a:rPr>
              <a:t>action indicates that no </a:t>
            </a:r>
            <a:r>
              <a:rPr lang="en-US" sz="2000" dirty="0" smtClean="0">
                <a:solidFill>
                  <a:srgbClr val="FF0000"/>
                </a:solidFill>
              </a:rPr>
              <a:t>other observable action </a:t>
            </a:r>
            <a:r>
              <a:rPr lang="en-US" sz="2000" dirty="0" smtClean="0">
                <a:solidFill>
                  <a:srgbClr val="000000"/>
                </a:solidFill>
              </a:rPr>
              <a:t>happened. An accepting state is reachable from every state in S</a:t>
            </a:r>
            <a:r>
              <a:rPr lang="en-US" sz="2000" baseline="-25000" dirty="0" smtClean="0">
                <a:solidFill>
                  <a:srgbClr val="000000"/>
                </a:solidFill>
              </a:rPr>
              <a:t>T</a:t>
            </a:r>
            <a:r>
              <a:rPr lang="en-US" sz="2000" dirty="0" smtClean="0">
                <a:solidFill>
                  <a:srgbClr val="000000"/>
                </a:solidFill>
              </a:rPr>
              <a:t> .</a:t>
            </a:r>
          </a:p>
          <a:p>
            <a:pPr>
              <a:lnSpc>
                <a:spcPts val="34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688057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Test Suite: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5876" y="1175576"/>
            <a:ext cx="8332621" cy="50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/>
              <a:t>Consider the following </a:t>
            </a:r>
            <a:r>
              <a:rPr lang="en-US" sz="2000" dirty="0" smtClean="0">
                <a:solidFill>
                  <a:srgbClr val="FF0000"/>
                </a:solidFill>
              </a:rPr>
              <a:t>model program P</a:t>
            </a:r>
            <a:r>
              <a:rPr lang="en-US" sz="2000" dirty="0" smtClean="0"/>
              <a:t>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31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32068" y="1691920"/>
            <a:ext cx="75794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/>
              <a:t>enum</a:t>
            </a:r>
            <a:r>
              <a:rPr lang="en-US" sz="2000" b="1" dirty="0"/>
              <a:t> </a:t>
            </a:r>
            <a:r>
              <a:rPr lang="en-US" sz="2000" dirty="0"/>
              <a:t>Mode = {A,B,C} </a:t>
            </a:r>
            <a:endParaRPr lang="en-US" sz="2000" dirty="0" smtClean="0"/>
          </a:p>
          <a:p>
            <a:r>
              <a:rPr lang="en-US" sz="2000" dirty="0" smtClean="0"/>
              <a:t>Mode </a:t>
            </a:r>
            <a:r>
              <a:rPr lang="en-US" sz="2000" dirty="0"/>
              <a:t>mode = A; </a:t>
            </a:r>
            <a:endParaRPr lang="en-US" sz="2000" dirty="0" smtClean="0"/>
          </a:p>
          <a:p>
            <a:r>
              <a:rPr lang="en-US" sz="2000" b="1" dirty="0" smtClean="0"/>
              <a:t>void </a:t>
            </a:r>
            <a:r>
              <a:rPr lang="en-US" sz="2000" dirty="0"/>
              <a:t>F() </a:t>
            </a:r>
            <a:r>
              <a:rPr lang="en-US" sz="2000" b="1" dirty="0"/>
              <a:t>requires </a:t>
            </a:r>
            <a:r>
              <a:rPr lang="en-US" sz="2000" dirty="0"/>
              <a:t>mode == A {mode = B;} </a:t>
            </a:r>
            <a:endParaRPr lang="en-US" sz="2000" dirty="0" smtClean="0"/>
          </a:p>
          <a:p>
            <a:r>
              <a:rPr lang="en-US" sz="2000" b="1" dirty="0" smtClean="0"/>
              <a:t>void </a:t>
            </a:r>
            <a:r>
              <a:rPr lang="en-US" sz="2000" dirty="0"/>
              <a:t>G() </a:t>
            </a:r>
            <a:r>
              <a:rPr lang="en-US" sz="2000" b="1" dirty="0"/>
              <a:t>requires </a:t>
            </a:r>
            <a:r>
              <a:rPr lang="en-US" sz="2000" dirty="0"/>
              <a:t>mode == B {mode = C;} </a:t>
            </a:r>
            <a:endParaRPr lang="en-US" sz="2000" dirty="0" smtClean="0"/>
          </a:p>
          <a:p>
            <a:r>
              <a:rPr lang="en-US" sz="2000" b="1" dirty="0" smtClean="0"/>
              <a:t>void </a:t>
            </a:r>
            <a:r>
              <a:rPr lang="en-US" sz="2000" dirty="0"/>
              <a:t>H() </a:t>
            </a:r>
            <a:r>
              <a:rPr lang="en-US" sz="2000" b="1" dirty="0"/>
              <a:t>requires </a:t>
            </a:r>
            <a:r>
              <a:rPr lang="en-US" sz="2000" dirty="0"/>
              <a:t>mode == B {mode = C;</a:t>
            </a:r>
            <a:r>
              <a:rPr lang="en-US" sz="2000" dirty="0" smtClean="0"/>
              <a:t>}</a:t>
            </a:r>
          </a:p>
          <a:p>
            <a:r>
              <a:rPr lang="en-US" sz="2000" b="1" dirty="0"/>
              <a:t>void </a:t>
            </a:r>
            <a:r>
              <a:rPr lang="en-US" sz="2000" dirty="0"/>
              <a:t>I() </a:t>
            </a:r>
            <a:r>
              <a:rPr lang="en-US" sz="2000" b="1" dirty="0"/>
              <a:t>requires </a:t>
            </a:r>
            <a:r>
              <a:rPr lang="en-US" sz="2000" dirty="0"/>
              <a:t>mode == C {mode = A;</a:t>
            </a:r>
            <a:r>
              <a:rPr lang="en-US" sz="2000" dirty="0" smtClean="0"/>
              <a:t>} </a:t>
            </a:r>
            <a:r>
              <a:rPr lang="en-US" sz="2000" dirty="0" smtClean="0">
                <a:solidFill>
                  <a:srgbClr val="FF0000"/>
                </a:solidFill>
              </a:rPr>
              <a:t>// Added to P to create P’.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5876" y="3564623"/>
            <a:ext cx="8332621" cy="94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Accepting state</a:t>
            </a:r>
            <a:r>
              <a:rPr lang="en-US" sz="2000" dirty="0" smtClean="0"/>
              <a:t>: Where mode is </a:t>
            </a:r>
            <a:r>
              <a:rPr lang="en-US" sz="2000" dirty="0" smtClean="0">
                <a:solidFill>
                  <a:srgbClr val="FF0000"/>
                </a:solidFill>
              </a:rPr>
              <a:t>C</a:t>
            </a:r>
            <a:r>
              <a:rPr lang="en-US" sz="2000" dirty="0" smtClean="0"/>
              <a:t>. </a:t>
            </a:r>
          </a:p>
          <a:p>
            <a:pPr>
              <a:lnSpc>
                <a:spcPts val="3400"/>
              </a:lnSpc>
            </a:pPr>
            <a:r>
              <a:rPr lang="en-US" sz="2000" dirty="0" smtClean="0"/>
              <a:t>Exploration: M generated from P and M’ from P’.</a:t>
            </a:r>
          </a:p>
        </p:txBody>
      </p:sp>
      <p:pic>
        <p:nvPicPr>
          <p:cNvPr id="12" name="Picture 11" descr="ModelAutomatonOnly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199" y="4507616"/>
            <a:ext cx="2521342" cy="1686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546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Test Suite: Generate Test automaton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32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pic>
        <p:nvPicPr>
          <p:cNvPr id="7" name="Picture 6" descr="ModelExploration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004" y="2909042"/>
            <a:ext cx="6725770" cy="16586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82004" y="1782030"/>
            <a:ext cx="48987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Add a test variable </a:t>
            </a:r>
            <a:r>
              <a:rPr lang="en-US" sz="2000" dirty="0" smtClean="0">
                <a:solidFill>
                  <a:srgbClr val="FF0000"/>
                </a:solidFill>
              </a:rPr>
              <a:t>n</a:t>
            </a:r>
            <a:r>
              <a:rPr lang="en-US" sz="2000" dirty="0" smtClean="0"/>
              <a:t> to indicate </a:t>
            </a:r>
            <a:r>
              <a:rPr lang="en-US" sz="2000" dirty="0" smtClean="0">
                <a:solidFill>
                  <a:srgbClr val="FF0000"/>
                </a:solidFill>
              </a:rPr>
              <a:t>test number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782004" y="5294565"/>
            <a:ext cx="2049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T: (F, G) and (F, H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735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Automaton Traversal algorithms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33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82003" y="1782030"/>
            <a:ext cx="782479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Algorithm(s) </a:t>
            </a:r>
            <a:r>
              <a:rPr lang="en-US" sz="2000" dirty="0" smtClean="0"/>
              <a:t>used in </a:t>
            </a:r>
            <a:r>
              <a:rPr lang="en-US" sz="2000" dirty="0" smtClean="0"/>
              <a:t>Spec Explorer</a:t>
            </a:r>
            <a:r>
              <a:rPr lang="en-US" sz="2000" dirty="0" smtClean="0"/>
              <a:t>:</a:t>
            </a:r>
          </a:p>
          <a:p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T covers all states in M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T covers all transitions in </a:t>
            </a:r>
            <a:r>
              <a:rPr lang="en-US" sz="2000" dirty="0" smtClean="0"/>
              <a:t>M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Each action is associated with a weight and cost using a state-based expression. </a:t>
            </a:r>
            <a:r>
              <a:rPr lang="en-US" sz="2000" dirty="0" smtClean="0"/>
              <a:t>Tests are generated to optimize the expected cost of a test.</a:t>
            </a: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01924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90007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Summary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34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82003" y="1782030"/>
            <a:ext cx="745822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Spec Explorer :</a:t>
            </a:r>
            <a:endParaRPr lang="en-US" sz="2000" dirty="0" smtClean="0"/>
          </a:p>
          <a:p>
            <a:endParaRPr lang="en-US" sz="2000" dirty="0" smtClean="0"/>
          </a:p>
          <a:p>
            <a:pPr marL="342900" indent="-342900">
              <a:lnSpc>
                <a:spcPts val="3600"/>
              </a:lnSpc>
              <a:buFont typeface="Arial"/>
              <a:buChar char="•"/>
            </a:pPr>
            <a:r>
              <a:rPr lang="en-US" sz="2000" dirty="0" smtClean="0"/>
              <a:t>Allows the creation of a model program P that captures the expected behavior(s) of the implementation under test (IUT).</a:t>
            </a:r>
            <a:endParaRPr lang="en-US" sz="2000" dirty="0"/>
          </a:p>
          <a:p>
            <a:pPr marL="342900" indent="-342900">
              <a:lnSpc>
                <a:spcPts val="3600"/>
              </a:lnSpc>
              <a:buFont typeface="Arial"/>
              <a:buChar char="•"/>
            </a:pPr>
            <a:r>
              <a:rPr lang="en-US" sz="2000" dirty="0" smtClean="0"/>
              <a:t>Generates one or more model automaton (M) from P using exploration subjected to scenario restrictions.</a:t>
            </a:r>
          </a:p>
          <a:p>
            <a:pPr marL="342900" indent="-342900">
              <a:lnSpc>
                <a:spcPts val="3600"/>
              </a:lnSpc>
              <a:buFont typeface="Arial"/>
              <a:buChar char="•"/>
            </a:pPr>
            <a:r>
              <a:rPr lang="en-US" sz="2000" dirty="0" smtClean="0"/>
              <a:t>Generates a test suite T from M either offline or online.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41873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Chat Room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2680673" y="2832532"/>
            <a:ext cx="2820077" cy="213298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Chat Room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3693567" y="1422874"/>
            <a:ext cx="727145" cy="795861"/>
            <a:chOff x="3242547" y="1451473"/>
            <a:chExt cx="727145" cy="795861"/>
          </a:xfrm>
        </p:grpSpPr>
        <p:sp>
          <p:nvSpPr>
            <p:cNvPr id="5" name="Isosceles Triangle 4"/>
            <p:cNvSpPr/>
            <p:nvPr/>
          </p:nvSpPr>
          <p:spPr>
            <a:xfrm>
              <a:off x="3421114" y="1797301"/>
              <a:ext cx="370010" cy="450033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242547" y="1451473"/>
              <a:ext cx="7271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Client</a:t>
              </a:r>
              <a:endParaRPr lang="en-US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445842" y="4965521"/>
            <a:ext cx="727145" cy="795861"/>
            <a:chOff x="3242547" y="1451473"/>
            <a:chExt cx="727145" cy="795861"/>
          </a:xfrm>
        </p:grpSpPr>
        <p:sp>
          <p:nvSpPr>
            <p:cNvPr id="25" name="Isosceles Triangle 24"/>
            <p:cNvSpPr/>
            <p:nvPr/>
          </p:nvSpPr>
          <p:spPr>
            <a:xfrm>
              <a:off x="3421114" y="1797301"/>
              <a:ext cx="370010" cy="450033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242547" y="1451473"/>
              <a:ext cx="7271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Client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928296" y="2760138"/>
            <a:ext cx="727145" cy="795861"/>
            <a:chOff x="3242547" y="1451473"/>
            <a:chExt cx="727145" cy="795861"/>
          </a:xfrm>
        </p:grpSpPr>
        <p:sp>
          <p:nvSpPr>
            <p:cNvPr id="28" name="Isosceles Triangle 27"/>
            <p:cNvSpPr/>
            <p:nvPr/>
          </p:nvSpPr>
          <p:spPr>
            <a:xfrm>
              <a:off x="3421114" y="1797301"/>
              <a:ext cx="370010" cy="450033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242547" y="1451473"/>
              <a:ext cx="7271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Client</a:t>
              </a:r>
              <a:endParaRPr lang="en-US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630848" y="2760138"/>
            <a:ext cx="727145" cy="795861"/>
            <a:chOff x="3242547" y="1451473"/>
            <a:chExt cx="727145" cy="795861"/>
          </a:xfrm>
        </p:grpSpPr>
        <p:sp>
          <p:nvSpPr>
            <p:cNvPr id="31" name="Isosceles Triangle 30"/>
            <p:cNvSpPr/>
            <p:nvPr/>
          </p:nvSpPr>
          <p:spPr>
            <a:xfrm>
              <a:off x="3421114" y="1797301"/>
              <a:ext cx="370010" cy="450033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242547" y="1451473"/>
              <a:ext cx="7271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Client</a:t>
              </a:r>
              <a:endParaRPr lang="en-US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476102" y="5256504"/>
            <a:ext cx="727145" cy="795861"/>
            <a:chOff x="3242547" y="1451473"/>
            <a:chExt cx="727145" cy="795861"/>
          </a:xfrm>
        </p:grpSpPr>
        <p:sp>
          <p:nvSpPr>
            <p:cNvPr id="34" name="Isosceles Triangle 33"/>
            <p:cNvSpPr/>
            <p:nvPr/>
          </p:nvSpPr>
          <p:spPr>
            <a:xfrm>
              <a:off x="3421114" y="1797301"/>
              <a:ext cx="370010" cy="450033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242547" y="1451473"/>
              <a:ext cx="7271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Client</a:t>
              </a:r>
              <a:endParaRPr lang="en-US" dirty="0"/>
            </a:p>
          </p:txBody>
        </p:sp>
      </p:grpSp>
      <p:cxnSp>
        <p:nvCxnSpPr>
          <p:cNvPr id="37" name="Straight Arrow Connector 36"/>
          <p:cNvCxnSpPr/>
          <p:nvPr/>
        </p:nvCxnSpPr>
        <p:spPr>
          <a:xfrm>
            <a:off x="1476873" y="3195011"/>
            <a:ext cx="1026004" cy="23575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057139" y="2218735"/>
            <a:ext cx="0" cy="61379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500750" y="4880356"/>
            <a:ext cx="1123659" cy="5500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5582194" y="3390765"/>
            <a:ext cx="1227221" cy="194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2024679" y="5004696"/>
            <a:ext cx="1198221" cy="66031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750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0"/>
            <a:ext cx="8229600" cy="1143000"/>
          </a:xfrm>
        </p:spPr>
        <p:txBody>
          <a:bodyPr/>
          <a:lstStyle/>
          <a:p>
            <a:r>
              <a:rPr lang="en-US" dirty="0" smtClean="0"/>
              <a:t>Chat Room: Operation</a:t>
            </a:r>
            <a:endParaRPr lang="en-US" dirty="0"/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Each client may post text messages.</a:t>
            </a:r>
          </a:p>
          <a:p>
            <a:r>
              <a:rPr lang="en-US" dirty="0" smtClean="0"/>
              <a:t>Each message is delivered to all clients logged into the chat room.</a:t>
            </a:r>
          </a:p>
          <a:p>
            <a:r>
              <a:rPr lang="en-US" dirty="0" smtClean="0"/>
              <a:t>Pending messages from a client are delivered in the order sent.</a:t>
            </a:r>
          </a:p>
          <a:p>
            <a:r>
              <a:rPr lang="en-US" dirty="0" smtClean="0"/>
              <a:t>Messages from multiple senders are interleaved arbitrarily.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014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0"/>
            <a:ext cx="8229600" cy="1143000"/>
          </a:xfrm>
        </p:spPr>
        <p:txBody>
          <a:bodyPr/>
          <a:lstStyle/>
          <a:p>
            <a:r>
              <a:rPr lang="en-US" dirty="0" smtClean="0"/>
              <a:t>Client status</a:t>
            </a:r>
            <a:endParaRPr lang="en-US" dirty="0"/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// Client entered the chat room or not</a:t>
            </a:r>
          </a:p>
          <a:p>
            <a:pPr marL="0" indent="0">
              <a:buNone/>
            </a:pPr>
            <a:r>
              <a:rPr lang="en-US" b="1" dirty="0" err="1" smtClean="0"/>
              <a:t>bool</a:t>
            </a:r>
            <a:r>
              <a:rPr lang="en-US" b="1" dirty="0" smtClean="0"/>
              <a:t> </a:t>
            </a:r>
            <a:r>
              <a:rPr lang="en-US" dirty="0"/>
              <a:t>entered</a:t>
            </a:r>
            <a:r>
              <a:rPr lang="en-US" dirty="0" smtClean="0"/>
              <a:t>;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// Queue of messages sent by other clients but not received by this client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Map</a:t>
            </a:r>
            <a:r>
              <a:rPr lang="en-US" dirty="0"/>
              <a:t>&lt;</a:t>
            </a:r>
            <a:r>
              <a:rPr lang="en-US" dirty="0" err="1"/>
              <a:t>Client,Seq</a:t>
            </a:r>
            <a:r>
              <a:rPr lang="en-US" dirty="0"/>
              <a:t>&lt;</a:t>
            </a:r>
            <a:r>
              <a:rPr lang="en-US" b="1" dirty="0"/>
              <a:t>string</a:t>
            </a:r>
            <a:r>
              <a:rPr lang="en-US" dirty="0"/>
              <a:t>&gt;&gt; </a:t>
            </a:r>
            <a:r>
              <a:rPr lang="en-US" dirty="0" err="1"/>
              <a:t>unreceivedMsgs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472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210016"/>
            <a:ext cx="8229600" cy="1143000"/>
          </a:xfrm>
        </p:spPr>
        <p:txBody>
          <a:bodyPr/>
          <a:lstStyle/>
          <a:p>
            <a:r>
              <a:rPr lang="en-US" dirty="0" smtClean="0"/>
              <a:t>Client Actions: </a:t>
            </a:r>
            <a:r>
              <a:rPr lang="en-US" dirty="0" smtClean="0">
                <a:solidFill>
                  <a:srgbClr val="FF0000"/>
                </a:solidFill>
              </a:rPr>
              <a:t>Creator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Create a new instance of a client.</a:t>
            </a:r>
          </a:p>
          <a:p>
            <a:r>
              <a:rPr lang="en-US" dirty="0" smtClean="0"/>
              <a:t>State changes so that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Empty message queues between the new 	client and the previously created clients.</a:t>
            </a:r>
          </a:p>
          <a:p>
            <a:pPr marL="514350" indent="-514350">
              <a:buAutoNum type="alphaLcParenBoth"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104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140010"/>
            <a:ext cx="8229600" cy="1143000"/>
          </a:xfrm>
        </p:spPr>
        <p:txBody>
          <a:bodyPr/>
          <a:lstStyle/>
          <a:p>
            <a:r>
              <a:rPr lang="en-US" dirty="0" smtClean="0"/>
              <a:t>Client Actions: </a:t>
            </a:r>
            <a:r>
              <a:rPr lang="en-US" dirty="0" smtClean="0">
                <a:solidFill>
                  <a:srgbClr val="FF0000"/>
                </a:solidFill>
              </a:rPr>
              <a:t>Creator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810216"/>
            <a:ext cx="8523046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// Create a client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[Action] Client() {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this</a:t>
            </a:r>
            <a:r>
              <a:rPr lang="en-US" dirty="0" err="1" smtClean="0"/>
              <a:t>.unreceivedMsgs</a:t>
            </a:r>
            <a:r>
              <a:rPr lang="en-US" dirty="0" smtClean="0"/>
              <a:t> </a:t>
            </a:r>
            <a:r>
              <a:rPr lang="en-US" dirty="0"/>
              <a:t>= Map;</a:t>
            </a:r>
          </a:p>
          <a:p>
            <a:pPr marL="0" indent="0">
              <a:buNone/>
            </a:pPr>
            <a:r>
              <a:rPr lang="en-US" b="1" dirty="0" err="1"/>
              <a:t>foreach</a:t>
            </a:r>
            <a:r>
              <a:rPr lang="en-US" b="1" dirty="0"/>
              <a:t> </a:t>
            </a:r>
            <a:r>
              <a:rPr lang="en-US" dirty="0"/>
              <a:t>(Client c </a:t>
            </a:r>
            <a:r>
              <a:rPr lang="en-US" b="1" dirty="0"/>
              <a:t>in </a:t>
            </a:r>
            <a:r>
              <a:rPr lang="en-US" b="1" dirty="0" err="1"/>
              <a:t>enumof</a:t>
            </a:r>
            <a:r>
              <a:rPr lang="en-US" dirty="0"/>
              <a:t>(Client), c != </a:t>
            </a:r>
            <a:r>
              <a:rPr lang="en-US" b="1" dirty="0"/>
              <a:t>this</a:t>
            </a:r>
            <a:r>
              <a:rPr lang="en-US" dirty="0"/>
              <a:t>){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c.unreceivedMsgs</a:t>
            </a:r>
            <a:r>
              <a:rPr lang="en-US" dirty="0"/>
              <a:t>[</a:t>
            </a:r>
            <a:r>
              <a:rPr lang="en-US" b="1" dirty="0"/>
              <a:t>this</a:t>
            </a:r>
            <a:r>
              <a:rPr lang="en-US" dirty="0"/>
              <a:t>] = </a:t>
            </a:r>
            <a:r>
              <a:rPr lang="en-US" dirty="0" err="1"/>
              <a:t>Seq</a:t>
            </a:r>
            <a:r>
              <a:rPr lang="en-US" dirty="0"/>
              <a:t>{}</a:t>
            </a:r>
            <a:r>
              <a:rPr lang="en-US" dirty="0" smtClean="0"/>
              <a:t>; // Empty sequence</a:t>
            </a:r>
            <a:endParaRPr lang="en-US" dirty="0"/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this</a:t>
            </a:r>
            <a:r>
              <a:rPr lang="en-US" dirty="0" err="1" smtClean="0"/>
              <a:t>.unreceivedMsgs</a:t>
            </a:r>
            <a:r>
              <a:rPr lang="en-US" dirty="0"/>
              <a:t>[c] = </a:t>
            </a:r>
            <a:r>
              <a:rPr lang="en-US" dirty="0" err="1"/>
              <a:t>Seq</a:t>
            </a:r>
            <a:r>
              <a:rPr lang="en-US" dirty="0"/>
              <a:t>{};</a:t>
            </a:r>
          </a:p>
          <a:p>
            <a:pPr marL="0" indent="0">
              <a:buNone/>
            </a:pPr>
            <a:r>
              <a:rPr lang="en-US" dirty="0" smtClean="0"/>
              <a:t>	}</a:t>
            </a:r>
            <a:br>
              <a:rPr lang="en-US" dirty="0" smtClean="0"/>
            </a:br>
            <a:r>
              <a:rPr lang="en-US" dirty="0" smtClean="0"/>
              <a:t>entered </a:t>
            </a:r>
            <a:r>
              <a:rPr lang="en-US" dirty="0"/>
              <a:t>= false;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63900" y="2010147"/>
            <a:ext cx="3580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e</a:t>
            </a:r>
            <a:r>
              <a:rPr lang="en-US" sz="2000" b="1" dirty="0" err="1" smtClean="0">
                <a:solidFill>
                  <a:srgbClr val="FF0000"/>
                </a:solidFill>
              </a:rPr>
              <a:t>numof</a:t>
            </a:r>
            <a:r>
              <a:rPr lang="en-US" sz="2000" dirty="0" smtClean="0">
                <a:solidFill>
                  <a:srgbClr val="FF0000"/>
                </a:solidFill>
              </a:rPr>
              <a:t>(T): set of instances of type T in the current state.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70114" y="1400145"/>
            <a:ext cx="43201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Denotes an action in the abstract state mach</a:t>
            </a:r>
            <a:r>
              <a:rPr lang="en-US" dirty="0" smtClean="0">
                <a:solidFill>
                  <a:srgbClr val="FF0000"/>
                </a:solidFill>
              </a:rPr>
              <a:t>ine</a:t>
            </a:r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1650045" y="1960143"/>
            <a:ext cx="2610073" cy="4700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760130" y="2260165"/>
            <a:ext cx="880024" cy="10900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889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7" y="0"/>
            <a:ext cx="8229600" cy="1143000"/>
          </a:xfrm>
        </p:spPr>
        <p:txBody>
          <a:bodyPr/>
          <a:lstStyle/>
          <a:p>
            <a:r>
              <a:rPr lang="en-US" dirty="0" smtClean="0"/>
              <a:t>Client Actions: </a:t>
            </a:r>
            <a:r>
              <a:rPr lang="en-US" dirty="0" smtClean="0">
                <a:solidFill>
                  <a:srgbClr val="FF0000"/>
                </a:solidFill>
              </a:rPr>
              <a:t>Enter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Changes the state of a client to indicate that it has entered the chat room.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E561-CCA4-5047-BFBA-F2E6D01D6058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Spec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349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1672</Words>
  <Application>Microsoft Macintosh PowerPoint</Application>
  <PresentationFormat>On-screen Show (4:3)</PresentationFormat>
  <Paragraphs>292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Model-Based Testing Using Spec Explorer   Aditya Mathur Purdue University CS 49000 Software Testing Spring 2011</vt:lpstr>
      <vt:lpstr>Objective</vt:lpstr>
      <vt:lpstr>Model Based Conformance Testing</vt:lpstr>
      <vt:lpstr>Example: Chat Room</vt:lpstr>
      <vt:lpstr>Chat Room: Operation</vt:lpstr>
      <vt:lpstr>Client status</vt:lpstr>
      <vt:lpstr>Client Actions: Creator</vt:lpstr>
      <vt:lpstr>Client Actions: Creator</vt:lpstr>
      <vt:lpstr>Client Actions: Enter</vt:lpstr>
      <vt:lpstr>Client Actions: Enter</vt:lpstr>
      <vt:lpstr>Client Actions: Send</vt:lpstr>
      <vt:lpstr>Client Actions: Send message</vt:lpstr>
      <vt:lpstr>Client Actions: Receive</vt:lpstr>
      <vt:lpstr>Client Actions: Receive</vt:lpstr>
      <vt:lpstr>Client Model Program</vt:lpstr>
      <vt:lpstr>Action types</vt:lpstr>
      <vt:lpstr>Client Model Scenario</vt:lpstr>
      <vt:lpstr>Model Programs in Spec Explorer</vt:lpstr>
      <vt:lpstr>FSM and Model Automaton</vt:lpstr>
      <vt:lpstr>Model program and model automaton</vt:lpstr>
      <vt:lpstr>Exploration for the Chat Example</vt:lpstr>
      <vt:lpstr>Accepting state</vt:lpstr>
      <vt:lpstr>Accepting condition example</vt:lpstr>
      <vt:lpstr>Scenario Control</vt:lpstr>
      <vt:lpstr>Scenario Control: Parameter selection</vt:lpstr>
      <vt:lpstr>Scenario Control: Method restriction</vt:lpstr>
      <vt:lpstr>Scenario Control: Method restriction</vt:lpstr>
      <vt:lpstr>Scenario Control: State filtering</vt:lpstr>
      <vt:lpstr>Test Generation</vt:lpstr>
      <vt:lpstr>Test Suite</vt:lpstr>
      <vt:lpstr>Test Suite: Example</vt:lpstr>
      <vt:lpstr>Test Suite: Generate Test automaton</vt:lpstr>
      <vt:lpstr>Automaton Traversal algorithms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SpecExplorer Example A Chat System  Aditya Mathur For CS 49000 Software Testing Spring 2011</dc:title>
  <dc:creator>Aditya P. Mathur</dc:creator>
  <cp:lastModifiedBy>Aditya P. Mathur</cp:lastModifiedBy>
  <cp:revision>78</cp:revision>
  <dcterms:created xsi:type="dcterms:W3CDTF">2011-03-29T19:46:55Z</dcterms:created>
  <dcterms:modified xsi:type="dcterms:W3CDTF">2011-03-31T16:09:51Z</dcterms:modified>
</cp:coreProperties>
</file>