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43"/>
  </p:notesMasterIdLst>
  <p:sldIdLst>
    <p:sldId id="383" r:id="rId3"/>
    <p:sldId id="345" r:id="rId4"/>
    <p:sldId id="352" r:id="rId5"/>
    <p:sldId id="353" r:id="rId6"/>
    <p:sldId id="355" r:id="rId7"/>
    <p:sldId id="382" r:id="rId8"/>
    <p:sldId id="356" r:id="rId9"/>
    <p:sldId id="357" r:id="rId10"/>
    <p:sldId id="358" r:id="rId11"/>
    <p:sldId id="388" r:id="rId12"/>
    <p:sldId id="359" r:id="rId13"/>
    <p:sldId id="360" r:id="rId14"/>
    <p:sldId id="361" r:id="rId15"/>
    <p:sldId id="362" r:id="rId16"/>
    <p:sldId id="363" r:id="rId17"/>
    <p:sldId id="364" r:id="rId18"/>
    <p:sldId id="365" r:id="rId19"/>
    <p:sldId id="366" r:id="rId20"/>
    <p:sldId id="367" r:id="rId21"/>
    <p:sldId id="368" r:id="rId22"/>
    <p:sldId id="369" r:id="rId23"/>
    <p:sldId id="370" r:id="rId24"/>
    <p:sldId id="371" r:id="rId25"/>
    <p:sldId id="372" r:id="rId26"/>
    <p:sldId id="373" r:id="rId27"/>
    <p:sldId id="374" r:id="rId28"/>
    <p:sldId id="375" r:id="rId29"/>
    <p:sldId id="376" r:id="rId30"/>
    <p:sldId id="377" r:id="rId31"/>
    <p:sldId id="378" r:id="rId32"/>
    <p:sldId id="379" r:id="rId33"/>
    <p:sldId id="380" r:id="rId34"/>
    <p:sldId id="381" r:id="rId35"/>
    <p:sldId id="346" r:id="rId36"/>
    <p:sldId id="386" r:id="rId37"/>
    <p:sldId id="384" r:id="rId38"/>
    <p:sldId id="349" r:id="rId39"/>
    <p:sldId id="350" r:id="rId40"/>
    <p:sldId id="351" r:id="rId41"/>
    <p:sldId id="343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07/7/12/main" val="0"/>
    </p:ext>
    <p:ext uri="{D31A062A-798A-4329-ABDD-BBA856620510}">
      <p14:defaultImageDpi xmlns:p14="http://schemas.microsoft.com/office/powerpoint/2007/7/12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72630" autoAdjust="0"/>
  </p:normalViewPr>
  <p:slideViewPr>
    <p:cSldViewPr>
      <p:cViewPr varScale="1">
        <p:scale>
          <a:sx n="81" d="100"/>
          <a:sy n="81" d="100"/>
        </p:scale>
        <p:origin x="-185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mc:AlternateContent xmlns:mc="http://schemas.openxmlformats.org/markup-compatibility/2006">
    <mc:Choice xmlns:c14="http://schemas.openxmlformats.org/drawingml/2008/10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Connected TVs</c:v>
                </c:pt>
              </c:strCache>
            </c:strRef>
          </c:tx>
          <c:cat>
            <c:strRef>
              <c:f>Sheet1!$B$1:$F$1</c:f>
              <c:strCach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strCache>
            </c:strRef>
          </c:cat>
          <c:val>
            <c:numRef>
              <c:f>Sheet1!$B$2:$F$2</c:f>
              <c:numCache>
                <c:formatCode>0</c:formatCode>
                <c:ptCount val="5"/>
                <c:pt idx="0">
                  <c:v>2.4</c:v>
                </c:pt>
                <c:pt idx="1">
                  <c:v>7</c:v>
                </c:pt>
                <c:pt idx="2">
                  <c:v>14</c:v>
                </c:pt>
                <c:pt idx="3">
                  <c:v>24.4</c:v>
                </c:pt>
                <c:pt idx="4">
                  <c:v>37.700000000000003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Cloud Media Set-top Boxes</c:v>
                </c:pt>
              </c:strCache>
            </c:strRef>
          </c:tx>
          <c:cat>
            <c:strRef>
              <c:f>Sheet1!$B$1:$F$1</c:f>
              <c:strCach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strCache>
            </c:strRef>
          </c:cat>
          <c:val>
            <c:numRef>
              <c:f>Sheet1!$B$3:$F$3</c:f>
              <c:numCache>
                <c:formatCode>0</c:formatCode>
                <c:ptCount val="5"/>
                <c:pt idx="0">
                  <c:v>16.7</c:v>
                </c:pt>
                <c:pt idx="1">
                  <c:v>22.3</c:v>
                </c:pt>
                <c:pt idx="2">
                  <c:v>27</c:v>
                </c:pt>
                <c:pt idx="3">
                  <c:v>27.4</c:v>
                </c:pt>
                <c:pt idx="4">
                  <c:v>29.9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Connected Game Consoles</c:v>
                </c:pt>
              </c:strCache>
            </c:strRef>
          </c:tx>
          <c:spPr>
            <a:ln w="25400">
              <a:noFill/>
            </a:ln>
          </c:spPr>
          <c:cat>
            <c:strRef>
              <c:f>Sheet1!$B$1:$F$1</c:f>
              <c:strCach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strCache>
            </c:strRef>
          </c:cat>
          <c:val>
            <c:numRef>
              <c:f>Sheet1!$B$4:$F$4</c:f>
              <c:numCache>
                <c:formatCode>0</c:formatCode>
                <c:ptCount val="5"/>
                <c:pt idx="0">
                  <c:v>30.4</c:v>
                </c:pt>
                <c:pt idx="1">
                  <c:v>27.6</c:v>
                </c:pt>
                <c:pt idx="2">
                  <c:v>33</c:v>
                </c:pt>
                <c:pt idx="3">
                  <c:v>24.7</c:v>
                </c:pt>
                <c:pt idx="4">
                  <c:v>15.3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Connected Blu-ray Players</c:v>
                </c:pt>
              </c:strCache>
            </c:strRef>
          </c:tx>
          <c:spPr>
            <a:ln w="25400">
              <a:noFill/>
            </a:ln>
          </c:spPr>
          <c:cat>
            <c:strRef>
              <c:f>Sheet1!$B$1:$F$1</c:f>
              <c:strCach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strCache>
            </c:strRef>
          </c:cat>
          <c:val>
            <c:numRef>
              <c:f>Sheet1!$B$5:$F$5</c:f>
              <c:numCache>
                <c:formatCode>0</c:formatCode>
                <c:ptCount val="5"/>
                <c:pt idx="0">
                  <c:v>2.7E-2</c:v>
                </c:pt>
                <c:pt idx="1">
                  <c:v>0.217</c:v>
                </c:pt>
                <c:pt idx="2">
                  <c:v>1.1000000000000001</c:v>
                </c:pt>
                <c:pt idx="3">
                  <c:v>4.4000000000000004</c:v>
                </c:pt>
                <c:pt idx="4">
                  <c:v>12.6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Network-attached Storage Devices</c:v>
                </c:pt>
              </c:strCache>
            </c:strRef>
          </c:tx>
          <c:spPr>
            <a:ln w="25400">
              <a:noFill/>
            </a:ln>
          </c:spPr>
          <c:cat>
            <c:strRef>
              <c:f>Sheet1!$B$1:$F$1</c:f>
              <c:strCach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strCache>
            </c:strRef>
          </c:cat>
          <c:val>
            <c:numRef>
              <c:f>Sheet1!$B$6:$F$6</c:f>
              <c:numCache>
                <c:formatCode>0</c:formatCode>
                <c:ptCount val="5"/>
                <c:pt idx="0">
                  <c:v>2.7</c:v>
                </c:pt>
                <c:pt idx="1">
                  <c:v>3.8</c:v>
                </c:pt>
                <c:pt idx="2">
                  <c:v>5.7</c:v>
                </c:pt>
                <c:pt idx="3">
                  <c:v>8.6</c:v>
                </c:pt>
                <c:pt idx="4">
                  <c:v>12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Multi-room DVR</c:v>
                </c:pt>
              </c:strCache>
            </c:strRef>
          </c:tx>
          <c:spPr>
            <a:ln w="25400">
              <a:noFill/>
            </a:ln>
          </c:spPr>
          <c:cat>
            <c:strRef>
              <c:f>Sheet1!$B$1:$F$1</c:f>
              <c:strCach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strCache>
            </c:strRef>
          </c:cat>
          <c:val>
            <c:numRef>
              <c:f>Sheet1!$B$7:$F$7</c:f>
              <c:numCache>
                <c:formatCode>0</c:formatCode>
                <c:ptCount val="5"/>
                <c:pt idx="0">
                  <c:v>3.2</c:v>
                </c:pt>
                <c:pt idx="1">
                  <c:v>4.5999999999999996</c:v>
                </c:pt>
                <c:pt idx="2">
                  <c:v>5.6</c:v>
                </c:pt>
                <c:pt idx="3">
                  <c:v>3.7</c:v>
                </c:pt>
                <c:pt idx="4">
                  <c:v>5.7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Digital Media Adapters</c:v>
                </c:pt>
              </c:strCache>
            </c:strRef>
          </c:tx>
          <c:spPr>
            <a:ln w="25400">
              <a:noFill/>
            </a:ln>
          </c:spPr>
          <c:cat>
            <c:strRef>
              <c:f>Sheet1!$B$1:$F$1</c:f>
              <c:strCach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strCache>
            </c:strRef>
          </c:cat>
          <c:val>
            <c:numRef>
              <c:f>Sheet1!$B$8:$F$8</c:f>
              <c:numCache>
                <c:formatCode>0</c:formatCode>
                <c:ptCount val="5"/>
                <c:pt idx="0">
                  <c:v>1.5</c:v>
                </c:pt>
                <c:pt idx="1">
                  <c:v>1.6</c:v>
                </c:pt>
                <c:pt idx="2">
                  <c:v>1.7</c:v>
                </c:pt>
                <c:pt idx="3">
                  <c:v>1.9</c:v>
                </c:pt>
                <c:pt idx="4">
                  <c:v>1.9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2999552"/>
        <c:axId val="143001088"/>
      </c:areaChart>
      <c:catAx>
        <c:axId val="142999552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crossAx val="143001088"/>
        <c:crosses val="autoZero"/>
        <c:auto val="1"/>
        <c:lblAlgn val="ctr"/>
        <c:lblOffset val="100"/>
        <c:noMultiLvlLbl val="0"/>
      </c:catAx>
      <c:valAx>
        <c:axId val="143001088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42999552"/>
        <c:crosses val="autoZero"/>
        <c:crossBetween val="midCat"/>
      </c:valAx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9FB77-B83B-4F24-BB3A-CA50CEC53138}" type="datetimeFigureOut">
              <a:rPr lang="en-US" smtClean="0"/>
              <a:t>8/26/2009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DFD3D-12D8-4450-8D97-C53E0AD01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939373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DFD3D-12D8-4450-8D97-C53E0AD019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19906207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8AB66-F8EC-484C-A4BB-9E08EB23970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DFD3D-12D8-4450-8D97-C53E0AD0199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23391899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2FD22-5BD7-4EF6-A320-29A43E00648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Uses </a:t>
            </a:r>
            <a:r>
              <a:rPr lang="en-US" dirty="0" smtClean="0">
                <a:hlinkClick r:id=""/>
              </a:rPr>
              <a:t>RFC 3927</a:t>
            </a:r>
            <a:r>
              <a:rPr lang="en-US" dirty="0" smtClean="0"/>
              <a:t> for auto-</a:t>
            </a:r>
            <a:r>
              <a:rPr lang="en-US" dirty="0" err="1" smtClean="0"/>
              <a:t>config</a:t>
            </a:r>
            <a:r>
              <a:rPr lang="en-US" dirty="0" smtClean="0"/>
              <a:t> of IP addresses (169.254.n.n) if no DHCP server is available.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DFD3D-12D8-4450-8D97-C53E0AD0199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24655437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DFD3D-12D8-4450-8D97-C53E0AD0199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333751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TTL field in the IP packet is the maximum number of router hops allowed to deliver the packet.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2FD22-5BD7-4EF6-A320-29A43E00648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DFD3D-12D8-4450-8D97-C53E0AD0199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36816014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DFD3D-12D8-4450-8D97-C53E0AD0199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3490708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DFD3D-12D8-4450-8D97-C53E0AD0199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5492360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DFD3D-12D8-4450-8D97-C53E0AD0199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1846698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DFD3D-12D8-4450-8D97-C53E0AD0199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25352090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DFD3D-12D8-4450-8D97-C53E0AD0199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13649056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DFD3D-12D8-4450-8D97-C53E0AD0199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23393360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DFD3D-12D8-4450-8D97-C53E0AD0199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67464748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2FD22-5BD7-4EF6-A320-29A43E006488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DFD3D-12D8-4450-8D97-C53E0AD0199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40558623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2FD22-5BD7-4EF6-A320-29A43E006488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DFD3D-12D8-4450-8D97-C53E0AD0199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279127549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DFD3D-12D8-4450-8D97-C53E0AD0199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187703641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DFD3D-12D8-4450-8D97-C53E0AD0199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6904233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DFD3D-12D8-4450-8D97-C53E0AD0199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805688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Easier to ask what is not network-connected</a:t>
            </a:r>
          </a:p>
          <a:p>
            <a:r>
              <a:rPr lang="en-US" dirty="0" smtClean="0"/>
              <a:t>Devices in the home</a:t>
            </a:r>
            <a:r>
              <a:rPr lang="en-US" baseline="0" dirty="0" smtClean="0"/>
              <a:t> becoming increasingly connected</a:t>
            </a:r>
          </a:p>
          <a:p>
            <a:endParaRPr lang="en-US" baseline="0" dirty="0" smtClean="0"/>
          </a:p>
          <a:p>
            <a:r>
              <a:rPr lang="en-US" baseline="0" dirty="0" smtClean="0"/>
              <a:t>Routable protocols (hence </a:t>
            </a:r>
            <a:r>
              <a:rPr lang="en-US" baseline="0" dirty="0" err="1" smtClean="0"/>
              <a:t>remotable</a:t>
            </a:r>
            <a:r>
              <a:rPr lang="en-US" baseline="0" dirty="0" smtClean="0"/>
              <a:t>)</a:t>
            </a:r>
          </a:p>
          <a:p>
            <a:r>
              <a:rPr lang="en-US" baseline="0" dirty="0" smtClean="0"/>
              <a:t>Securable protocols</a:t>
            </a:r>
          </a:p>
          <a:p>
            <a:r>
              <a:rPr lang="en-US" baseline="0" dirty="0" smtClean="0"/>
              <a:t>Can fit in very small devices that use little power</a:t>
            </a:r>
          </a:p>
          <a:p>
            <a:r>
              <a:rPr lang="en-US" baseline="0" dirty="0" smtClean="0"/>
              <a:t>Can use very smart power management.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DFD3D-12D8-4450-8D97-C53E0AD0199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61871595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DFD3D-12D8-4450-8D97-C53E0AD01999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425551884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Interop</a:t>
            </a:r>
            <a:r>
              <a:rPr lang="en-US" baseline="0" dirty="0" smtClean="0"/>
              <a:t> – DLNA as example – 600+ pages of specs just to describe how to use UPnP/AV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DFD3D-12D8-4450-8D97-C53E0AD01999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194123222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Cost transcends value chain from silicon fab to customer (both at purchase and over time e.g. electricity</a:t>
            </a:r>
            <a:r>
              <a:rPr lang="en-US" baseline="0" dirty="0" smtClean="0"/>
              <a:t> usage, drive/flash wear)</a:t>
            </a:r>
          </a:p>
          <a:p>
            <a:r>
              <a:rPr lang="en-US" baseline="0" dirty="0" smtClean="0"/>
              <a:t>AT&amp;T now spending billions to expand network to accommodate smart phone data due to explosion in usage. If protocols were 1% more efficient that investment could be reduce by a several million $.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DFD3D-12D8-4450-8D97-C53E0AD01999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302719164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Cost transcends value chain from silicon fab to customer (both at purchase and over time e.g. electricity</a:t>
            </a:r>
            <a:r>
              <a:rPr lang="en-US" baseline="0" dirty="0" smtClean="0"/>
              <a:t> usage, drive/flash wear)</a:t>
            </a:r>
          </a:p>
          <a:p>
            <a:r>
              <a:rPr lang="en-US" baseline="0" dirty="0" smtClean="0"/>
              <a:t>AT&amp;T now spending billions to expand network to accommodate smart phone data due to explosion in usage. If protocols were 1% more efficient that investment could be reduce by a several million $.</a:t>
            </a:r>
          </a:p>
          <a:p>
            <a:endParaRPr lang="en-US" baseline="0" dirty="0" smtClean="0"/>
          </a:p>
          <a:p>
            <a:r>
              <a:rPr lang="en-US" dirty="0" smtClean="0"/>
              <a:t>Of</a:t>
            </a:r>
            <a:r>
              <a:rPr lang="en-US" baseline="0" dirty="0" smtClean="0"/>
              <a:t> course there are others e.g. user-perceived responsiveness, real-enough time transmission of media streaming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DFD3D-12D8-4450-8D97-C53E0AD01999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302719164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DFD3D-12D8-4450-8D97-C53E0AD01999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13277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DFD3D-12D8-4450-8D97-C53E0AD0199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2489186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DFD3D-12D8-4450-8D97-C53E0AD0199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2888233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DFD3D-12D8-4450-8D97-C53E0AD0199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28835401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DFD3D-12D8-4450-8D97-C53E0AD0199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24316399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DNS is a database that returns tuples called “resource records” keyed by domain names e.g. IP address for </a:t>
            </a:r>
            <a:r>
              <a:rPr lang="en-US" sz="2000" dirty="0" smtClean="0">
                <a:hlinkClick r:id="rId3"/>
              </a:rPr>
              <a:t>www.microsoft.com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Tuple contains domain name, time-to-live, class, type, value</a:t>
            </a:r>
          </a:p>
          <a:p>
            <a:endParaRPr lang="en-US" sz="2000" dirty="0" smtClean="0"/>
          </a:p>
          <a:p>
            <a:r>
              <a:rPr lang="en-US" sz="2000" dirty="0" smtClean="0"/>
              <a:t>Class is almost always internet (IN)</a:t>
            </a:r>
          </a:p>
          <a:p>
            <a:endParaRPr lang="en-US" sz="2000" dirty="0" smtClean="0"/>
          </a:p>
          <a:p>
            <a:r>
              <a:rPr lang="en-US" sz="2000" dirty="0" smtClean="0"/>
              <a:t>Examples of Type:</a:t>
            </a:r>
          </a:p>
          <a:p>
            <a:pPr lvl="1"/>
            <a:r>
              <a:rPr lang="en-US" sz="1600" dirty="0" smtClean="0"/>
              <a:t>A: IPv4 address</a:t>
            </a:r>
          </a:p>
          <a:p>
            <a:pPr lvl="1"/>
            <a:r>
              <a:rPr lang="en-US" sz="1600" dirty="0" smtClean="0"/>
              <a:t>AAAA: IPv6 address</a:t>
            </a:r>
          </a:p>
          <a:p>
            <a:pPr lvl="1"/>
            <a:r>
              <a:rPr lang="en-US" sz="1600" dirty="0" smtClean="0"/>
              <a:t>MX: mail exchange – email address for domain name</a:t>
            </a:r>
          </a:p>
          <a:p>
            <a:pPr lvl="1"/>
            <a:r>
              <a:rPr lang="en-US" sz="1600" dirty="0" smtClean="0"/>
              <a:t>NS: name server – name server for the domain</a:t>
            </a:r>
          </a:p>
          <a:p>
            <a:pPr lvl="1"/>
            <a:r>
              <a:rPr lang="en-US" sz="1600" dirty="0" smtClean="0"/>
              <a:t>CNAME: canonical name – enables aliasing well known names with internal names. Lookup continues using this name.</a:t>
            </a:r>
          </a:p>
          <a:p>
            <a:pPr lvl="1"/>
            <a:r>
              <a:rPr lang="en-US" sz="1600" dirty="0" smtClean="0"/>
              <a:t>PTR: pointer – can be used to redirect to another name (or anything else) e.g. for reverse IP lookups</a:t>
            </a:r>
          </a:p>
          <a:p>
            <a:pPr lvl="1"/>
            <a:r>
              <a:rPr lang="en-US" sz="1600" dirty="0" smtClean="0"/>
              <a:t>HINFO: host info – OS used by host</a:t>
            </a:r>
          </a:p>
          <a:p>
            <a:pPr lvl="1"/>
            <a:r>
              <a:rPr lang="en-US" sz="1600" dirty="0" smtClean="0"/>
              <a:t>TXT: free form text</a:t>
            </a:r>
          </a:p>
          <a:p>
            <a:pPr lvl="1"/>
            <a:r>
              <a:rPr lang="en-US" sz="1600" dirty="0" smtClean="0"/>
              <a:t>LOC: geographical location of associated with domain name</a:t>
            </a:r>
          </a:p>
          <a:p>
            <a:pPr lvl="1"/>
            <a:r>
              <a:rPr lang="en-US" sz="1600" dirty="0" smtClean="0"/>
              <a:t>SOA: start of authority – authoritative info about a DNS zone – primary name server, email of domain admin, domain serial number (zone is some portion of the namespace)</a:t>
            </a:r>
          </a:p>
          <a:p>
            <a:pPr lvl="1"/>
            <a:r>
              <a:rPr lang="en-US" sz="1600" dirty="0" smtClean="0"/>
              <a:t>SRV: a service location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T_ANY query requests that target</a:t>
            </a:r>
            <a:r>
              <a:rPr lang="en-US" baseline="0" dirty="0" smtClean="0"/>
              <a:t> hosts return at least one </a:t>
            </a:r>
            <a:r>
              <a:rPr lang="en-US" dirty="0" smtClean="0"/>
              <a:t>record of any type with the specified name</a:t>
            </a:r>
            <a:r>
              <a:rPr lang="en-US" baseline="0" dirty="0" smtClean="0"/>
              <a:t> if they have one. T_ANY allows a host to return whatever it has in its cache without checking whether there are any more in existence. In practice, </a:t>
            </a:r>
            <a:r>
              <a:rPr lang="en-US" baseline="0" dirty="0" err="1" smtClean="0"/>
              <a:t>mDNS</a:t>
            </a:r>
            <a:r>
              <a:rPr lang="en-US" baseline="0" dirty="0" smtClean="0"/>
              <a:t> queries do return all matching records.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There is a possible race condition if two hosts probe for the same name. There is a tie-breaker algorithm.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announcement response sets a bit (flush cache bit of </a:t>
            </a:r>
            <a:r>
              <a:rPr lang="en-US" baseline="0" dirty="0" err="1" smtClean="0"/>
              <a:t>rrclass</a:t>
            </a:r>
            <a:r>
              <a:rPr lang="en-US" baseline="0" dirty="0" smtClean="0"/>
              <a:t>) instructing recipients to flush their caches of any old records containing the same name.</a:t>
            </a:r>
          </a:p>
          <a:p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</a:t>
            </a:r>
            <a:r>
              <a:rPr lang="en-US" dirty="0" err="1" smtClean="0"/>
              <a:t>rrclass</a:t>
            </a:r>
            <a:r>
              <a:rPr lang="en-US" dirty="0" smtClean="0"/>
              <a:t> field is 16 bits and the</a:t>
            </a:r>
            <a:r>
              <a:rPr lang="en-US" baseline="0" dirty="0" smtClean="0"/>
              <a:t> only class in widespread use today is Internet. Only a few are defined. See http://ietfreport.isoc.org/idref/draft-ietf-dnsext-iana-dns/#section-3.2. Problem is that this still violates DNS spec.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1096B-9669-4E52-8CB7-FCF72813B0D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Spec recommends include a </a:t>
            </a:r>
            <a:r>
              <a:rPr lang="en-US" dirty="0" err="1" smtClean="0"/>
              <a:t>txtvers</a:t>
            </a:r>
            <a:r>
              <a:rPr lang="en-US" dirty="0" smtClean="0"/>
              <a:t>=</a:t>
            </a:r>
            <a:r>
              <a:rPr lang="en-US" dirty="0" err="1" smtClean="0"/>
              <a:t>nnn</a:t>
            </a:r>
            <a:r>
              <a:rPr lang="en-US" dirty="0" smtClean="0"/>
              <a:t> key/value pair in the TXT record as</a:t>
            </a:r>
            <a:r>
              <a:rPr lang="en-US" baseline="0" dirty="0" smtClean="0"/>
              <a:t> a versioning scheme for the TXT record content.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1096B-9669-4E52-8CB7-FCF72813B0D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BB36-3830-42E2-9BA7-756C4D6131B6}" type="datetimeFigureOut">
              <a:rPr lang="en-US" smtClean="0"/>
              <a:t>8/26/2009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D803-9B26-4D77-B1EB-D1ABB8BB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3528395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BB36-3830-42E2-9BA7-756C4D6131B6}" type="datetimeFigureOut">
              <a:rPr lang="en-US" smtClean="0"/>
              <a:t>8/26/2009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D803-9B26-4D77-B1EB-D1ABB8BB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3374453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BB36-3830-42E2-9BA7-756C4D6131B6}" type="datetimeFigureOut">
              <a:rPr lang="en-US" smtClean="0"/>
              <a:t>8/26/2009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D803-9B26-4D77-B1EB-D1ABB8BB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145420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BB36-3830-42E2-9BA7-756C4D6131B6}" type="datetimeFigureOut">
              <a:rPr lang="en-US" smtClean="0"/>
              <a:t>8/26/2009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D803-9B26-4D77-B1EB-D1ABB8BB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775798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BB36-3830-42E2-9BA7-756C4D6131B6}" type="datetimeFigureOut">
              <a:rPr lang="en-US" smtClean="0"/>
              <a:t>8/26/2009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D803-9B26-4D77-B1EB-D1ABB8BB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2863560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BB36-3830-42E2-9BA7-756C4D6131B6}" type="datetimeFigureOut">
              <a:rPr lang="en-US" smtClean="0"/>
              <a:t>8/26/2009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D803-9B26-4D77-B1EB-D1ABB8BB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602077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BB36-3830-42E2-9BA7-756C4D6131B6}" type="datetimeFigureOut">
              <a:rPr lang="en-US" smtClean="0"/>
              <a:t>8/26/2009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D803-9B26-4D77-B1EB-D1ABB8BB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2518819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BB36-3830-42E2-9BA7-756C4D6131B6}" type="datetimeFigureOut">
              <a:rPr lang="en-US" smtClean="0"/>
              <a:t>8/26/2009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D803-9B26-4D77-B1EB-D1ABB8BB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1623871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BB36-3830-42E2-9BA7-756C4D6131B6}" type="datetimeFigureOut">
              <a:rPr lang="en-US" smtClean="0"/>
              <a:t>8/26/2009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D803-9B26-4D77-B1EB-D1ABB8BB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1198473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BB36-3830-42E2-9BA7-756C4D6131B6}" type="datetimeFigureOut">
              <a:rPr lang="en-US" smtClean="0"/>
              <a:t>8/26/2009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D803-9B26-4D77-B1EB-D1ABB8BB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3319047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BB36-3830-42E2-9BA7-756C4D6131B6}" type="datetimeFigureOut">
              <a:rPr lang="en-US" smtClean="0"/>
              <a:t>8/26/2009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D803-9B26-4D77-B1EB-D1ABB8BB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4217157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CBB36-3830-42E2-9BA7-756C4D6131B6}" type="datetimeFigureOut">
              <a:rPr lang="en-US" smtClean="0"/>
              <a:t>8/26/2009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ED803-9B26-4D77-B1EB-D1ABB8BB7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1930065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crosoft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somename.local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files.dns-sd.org/draft-cheshire-dnsext-dns-sd.tx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ns-sd.org/ServiceTypes.html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html/rfc3927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Testing Networked Connected Device Protocol Efficiency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Peter Shier</a:t>
            </a:r>
          </a:p>
          <a:p>
            <a:r>
              <a:rPr lang="en-US" dirty="0" smtClean="0"/>
              <a:t>Microsoft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07/7/12/main" val="2268862960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Domain Name System (DNS)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8229600" cy="6324600"/>
          </a:xfrm>
        </p:spPr>
        <p:txBody>
          <a:bodyPr>
            <a:noAutofit/>
          </a:bodyPr>
          <a:lstStyle/>
          <a:p>
            <a:r>
              <a:rPr lang="en-US" sz="2000" dirty="0" smtClean="0"/>
              <a:t>DNS is a database that returns </a:t>
            </a:r>
            <a:r>
              <a:rPr lang="en-US" sz="2000" dirty="0" err="1" smtClean="0"/>
              <a:t>tuples</a:t>
            </a:r>
            <a:r>
              <a:rPr lang="en-US" sz="2000" dirty="0" smtClean="0"/>
              <a:t> called “resource records” keyed by domain names e.g. IP address for </a:t>
            </a:r>
            <a:r>
              <a:rPr lang="en-US" sz="2000" dirty="0" smtClean="0">
                <a:hlinkClick r:id="rId2"/>
              </a:rPr>
              <a:t>www.microsoft.com</a:t>
            </a:r>
            <a:endParaRPr lang="en-US" sz="2000" dirty="0" smtClean="0"/>
          </a:p>
          <a:p>
            <a:r>
              <a:rPr lang="en-US" sz="2000" dirty="0" err="1" smtClean="0"/>
              <a:t>Tuple</a:t>
            </a:r>
            <a:r>
              <a:rPr lang="en-US" sz="2000" dirty="0" smtClean="0"/>
              <a:t> contains domain name, time-to-live, class, type, value</a:t>
            </a:r>
          </a:p>
          <a:p>
            <a:r>
              <a:rPr lang="en-US" sz="2000" dirty="0" smtClean="0"/>
              <a:t>Class is almost always internet (IN)</a:t>
            </a:r>
          </a:p>
          <a:p>
            <a:r>
              <a:rPr lang="en-US" sz="2000" dirty="0" smtClean="0"/>
              <a:t>Examples of Type:</a:t>
            </a:r>
          </a:p>
          <a:p>
            <a:pPr lvl="1"/>
            <a:r>
              <a:rPr lang="en-US" sz="1600" dirty="0" smtClean="0"/>
              <a:t>A: IPv4 address</a:t>
            </a:r>
          </a:p>
          <a:p>
            <a:pPr lvl="1"/>
            <a:r>
              <a:rPr lang="en-US" sz="1600" dirty="0" smtClean="0"/>
              <a:t>AAAA: IPv6 address</a:t>
            </a:r>
          </a:p>
          <a:p>
            <a:pPr lvl="1"/>
            <a:r>
              <a:rPr lang="en-US" sz="1600" dirty="0" smtClean="0"/>
              <a:t>MX: mail exchange – email address for domain name</a:t>
            </a:r>
          </a:p>
          <a:p>
            <a:pPr lvl="1"/>
            <a:r>
              <a:rPr lang="en-US" sz="1600" dirty="0" smtClean="0"/>
              <a:t>NS: name server – name server for the domain</a:t>
            </a:r>
          </a:p>
          <a:p>
            <a:pPr lvl="1"/>
            <a:r>
              <a:rPr lang="en-US" sz="1600" dirty="0" smtClean="0"/>
              <a:t>CNAME: canonical name – enables aliasing well known names with internal names. Lookup continues using this name.</a:t>
            </a:r>
          </a:p>
          <a:p>
            <a:pPr lvl="1"/>
            <a:r>
              <a:rPr lang="en-US" sz="1600" dirty="0" smtClean="0"/>
              <a:t>PTR: pointer – can be used to redirect to another name (or anything else) e.g. for reverse IP lookups</a:t>
            </a:r>
          </a:p>
          <a:p>
            <a:pPr lvl="1"/>
            <a:r>
              <a:rPr lang="en-US" sz="1600" dirty="0" smtClean="0"/>
              <a:t>HINFO: host info – OS used by host</a:t>
            </a:r>
          </a:p>
          <a:p>
            <a:pPr lvl="1"/>
            <a:r>
              <a:rPr lang="en-US" sz="1600" dirty="0" smtClean="0"/>
              <a:t>TXT: free form text</a:t>
            </a:r>
          </a:p>
          <a:p>
            <a:pPr lvl="1"/>
            <a:r>
              <a:rPr lang="en-US" sz="1600" dirty="0" smtClean="0"/>
              <a:t>LOC: geographical location of associated with domain name</a:t>
            </a:r>
          </a:p>
          <a:p>
            <a:pPr lvl="1"/>
            <a:r>
              <a:rPr lang="en-US" sz="1600" dirty="0" smtClean="0"/>
              <a:t>SOA: start of authority – authoritative info about a DNS zone – primary name server, email of domain admin, domain serial number</a:t>
            </a:r>
          </a:p>
          <a:p>
            <a:pPr lvl="1"/>
            <a:r>
              <a:rPr lang="en-US" sz="1600" dirty="0" smtClean="0"/>
              <a:t>SRV: a service location</a:t>
            </a:r>
          </a:p>
        </p:txBody>
      </p:sp>
    </p:spTree>
    <p:extLst>
      <p:ext uri="{BB962C8B-B14F-4D97-AF65-F5344CB8AC3E}">
        <p14:creationId xmlns:p14="http://schemas.microsoft.com/office/powerpoint/2007/7/12/main" val="1692776261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Multicast DNS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On local subnet uses DNS commands with multicast for naming and discovery.</a:t>
            </a:r>
          </a:p>
          <a:p>
            <a:r>
              <a:rPr lang="en-US" dirty="0" smtClean="0"/>
              <a:t>Uses a pseudo top-level domain “</a:t>
            </a:r>
            <a:r>
              <a:rPr lang="en-US" i="1" dirty="0" smtClean="0"/>
              <a:t>.local”</a:t>
            </a:r>
          </a:p>
          <a:p>
            <a:r>
              <a:rPr lang="en-US" dirty="0" smtClean="0"/>
              <a:t>Host chooses a name (e.g. </a:t>
            </a:r>
            <a:r>
              <a:rPr lang="en-US" i="1" dirty="0" err="1" smtClean="0"/>
              <a:t>MyMachine.local</a:t>
            </a:r>
            <a:r>
              <a:rPr lang="en-US" dirty="0" smtClean="0"/>
              <a:t>) and queries network for presence. If no response then claims name otherwise tries alternate (</a:t>
            </a:r>
            <a:r>
              <a:rPr lang="en-US" dirty="0" err="1" smtClean="0"/>
              <a:t>e.g</a:t>
            </a:r>
            <a:r>
              <a:rPr lang="en-US" dirty="0" smtClean="0"/>
              <a:t>  </a:t>
            </a:r>
            <a:r>
              <a:rPr lang="en-US" i="1" dirty="0" smtClean="0"/>
              <a:t>MyMachine2.local)</a:t>
            </a:r>
            <a:r>
              <a:rPr lang="en-US" dirty="0" smtClean="0"/>
              <a:t> </a:t>
            </a:r>
          </a:p>
          <a:p>
            <a:r>
              <a:rPr lang="en-US" dirty="0" smtClean="0"/>
              <a:t>After claiming name host multicasts unsolicited DNS response with its resource records to announce its presence. Will also announce its departure.</a:t>
            </a:r>
          </a:p>
          <a:p>
            <a:r>
              <a:rPr lang="en-US" dirty="0" smtClean="0"/>
              <a:t>Query types for discovery:</a:t>
            </a:r>
          </a:p>
          <a:p>
            <a:pPr lvl="1"/>
            <a:r>
              <a:rPr lang="en-US" dirty="0" smtClean="0"/>
              <a:t>One shot, one </a:t>
            </a:r>
            <a:r>
              <a:rPr lang="en-US" dirty="0"/>
              <a:t>unicast answer (e.g. browse for </a:t>
            </a:r>
            <a:r>
              <a:rPr lang="en-US" dirty="0">
                <a:hlinkClick r:id="rId3"/>
              </a:rPr>
              <a:t>http://somename.local</a:t>
            </a:r>
            <a:r>
              <a:rPr lang="en-US" dirty="0"/>
              <a:t>)</a:t>
            </a:r>
            <a:endParaRPr lang="en-US" dirty="0" smtClean="0"/>
          </a:p>
          <a:p>
            <a:pPr lvl="1"/>
            <a:r>
              <a:rPr lang="en-US" dirty="0" smtClean="0"/>
              <a:t>One shot, multiple unicast answers for limited time (e.g. snapshot view of available printers)</a:t>
            </a:r>
          </a:p>
          <a:p>
            <a:pPr lvl="1"/>
            <a:r>
              <a:rPr lang="en-US" dirty="0" smtClean="0"/>
              <a:t>Continuous, multiple multicast answers (e.g. keep a list of printers up to date). Other clients can update their caches too.</a:t>
            </a:r>
          </a:p>
          <a:p>
            <a:pPr lvl="1"/>
            <a:r>
              <a:rPr lang="en-US" dirty="0" smtClean="0"/>
              <a:t>Repurposes an effectively unused bit to choose unicast/multicast </a:t>
            </a:r>
            <a:r>
              <a:rPr lang="en-US" dirty="0" err="1" smtClean="0"/>
              <a:t>reponses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07/7/12/main" val="4225495258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Browsing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096000"/>
          </a:xfrm>
        </p:spPr>
        <p:txBody>
          <a:bodyPr>
            <a:noAutofit/>
          </a:bodyPr>
          <a:lstStyle/>
          <a:p>
            <a:r>
              <a:rPr lang="en-US" sz="1600" dirty="0" smtClean="0"/>
              <a:t>Hosts announce and respond to queries for services (not devices).</a:t>
            </a:r>
          </a:p>
          <a:p>
            <a:r>
              <a:rPr lang="en-US" sz="1600" dirty="0" smtClean="0"/>
              <a:t>DNS-based service discovery (DNS-SD) defined by Internet Draft (</a:t>
            </a:r>
            <a:r>
              <a:rPr lang="en-US" sz="1600" dirty="0" smtClean="0">
                <a:hlinkClick r:id="rId3"/>
              </a:rPr>
              <a:t>http://files.dns-sd.org/draft-cheshire-dnsext-dns-sd.txt</a:t>
            </a:r>
            <a:r>
              <a:rPr lang="en-US" sz="1600" dirty="0" smtClean="0"/>
              <a:t>).</a:t>
            </a:r>
          </a:p>
          <a:p>
            <a:r>
              <a:rPr lang="en-US" sz="1600" dirty="0" smtClean="0"/>
              <a:t>Services use a structured namespace to indicate the service type and protocol e.g. _</a:t>
            </a:r>
            <a:r>
              <a:rPr lang="en-US" sz="1600" dirty="0" err="1" smtClean="0"/>
              <a:t>ipp._tcp.microsoft.com</a:t>
            </a:r>
            <a:r>
              <a:rPr lang="en-US" sz="1600" dirty="0" smtClean="0"/>
              <a:t> means that MS exposes a service using the Internet Printing Protocol over TCP.</a:t>
            </a:r>
          </a:p>
          <a:p>
            <a:r>
              <a:rPr lang="en-US" sz="1600" dirty="0" smtClean="0"/>
              <a:t>Multiple service instances on the same host use prefixes to differentiate e.g. windows._ipp._tcp.microsoft.com and xbox._ipp._tcp.microsoft.com.</a:t>
            </a:r>
          </a:p>
          <a:p>
            <a:r>
              <a:rPr lang="en-US" sz="1600" dirty="0" smtClean="0"/>
              <a:t>Protocol names are registered with standard body. Listed at </a:t>
            </a:r>
            <a:r>
              <a:rPr lang="en-US" sz="1600" dirty="0" smtClean="0">
                <a:hlinkClick r:id="rId4"/>
              </a:rPr>
              <a:t>http://www.dns-sd.org/ServiceTypes.html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DNS defines SRV record for service discovery. Contains host name and port number.</a:t>
            </a:r>
          </a:p>
          <a:p>
            <a:r>
              <a:rPr lang="en-US" sz="1600" dirty="0" smtClean="0"/>
              <a:t>DNS-SD adds use of </a:t>
            </a:r>
          </a:p>
          <a:p>
            <a:pPr lvl="1"/>
            <a:r>
              <a:rPr lang="en-US" sz="1400" dirty="0" smtClean="0"/>
              <a:t>PTR records for enumerating service instances (e.g. multiple printers within the same domain)</a:t>
            </a:r>
          </a:p>
          <a:p>
            <a:pPr lvl="1"/>
            <a:r>
              <a:rPr lang="en-US" sz="1400" dirty="0" smtClean="0"/>
              <a:t>TXT records with content structured as key/value pairs for service properties (e.g. “PAPERSIZE=A4”)</a:t>
            </a:r>
          </a:p>
          <a:p>
            <a:r>
              <a:rPr lang="en-US" sz="1600" dirty="0" smtClean="0"/>
              <a:t>User sends DNS query for PTR records of service instances and then queries SRV/TXT pairs for instance(s) of interest.</a:t>
            </a:r>
          </a:p>
          <a:p>
            <a:r>
              <a:rPr lang="en-US" sz="1600" dirty="0" smtClean="0"/>
              <a:t>User-visible service instance name is also primary identifier of the service i.e. there is no concept of separate computer-readable guaranteed unique name and user-readable friendly names.</a:t>
            </a:r>
          </a:p>
          <a:p>
            <a:pPr lvl="1"/>
            <a:r>
              <a:rPr lang="en-US" sz="1400" dirty="0" smtClean="0"/>
              <a:t>Inventors claim this is better to avoid possibility that identical friendly names do not represent different services.</a:t>
            </a:r>
          </a:p>
          <a:p>
            <a:pPr lvl="1"/>
            <a:r>
              <a:rPr lang="en-US" sz="1400" dirty="0" smtClean="0"/>
              <a:t>Usage of very friendly names is encouraged e.g. “_</a:t>
            </a:r>
            <a:r>
              <a:rPr lang="en-US" sz="1400" dirty="0" err="1" smtClean="0"/>
              <a:t>ipp._tcp.Building</a:t>
            </a:r>
            <a:r>
              <a:rPr lang="en-US" sz="1400" dirty="0" smtClean="0"/>
              <a:t> 10, Mail Room 1355.microsoft.com”</a:t>
            </a:r>
          </a:p>
          <a:p>
            <a:endParaRPr lang="en-US" sz="1600" dirty="0" smtClean="0"/>
          </a:p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07/7/12/main" val="13621196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Beyond the Subnet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248400"/>
          </a:xfrm>
        </p:spPr>
        <p:txBody>
          <a:bodyPr>
            <a:noAutofit/>
          </a:bodyPr>
          <a:lstStyle/>
          <a:p>
            <a:r>
              <a:rPr lang="en-US" sz="1800" dirty="0" smtClean="0"/>
              <a:t>DNS-SD can also work with </a:t>
            </a:r>
            <a:r>
              <a:rPr lang="en-US" sz="1800" dirty="0" err="1" smtClean="0"/>
              <a:t>unicast</a:t>
            </a:r>
            <a:r>
              <a:rPr lang="en-US" sz="1800" dirty="0" smtClean="0"/>
              <a:t> DNS in an infrastructure network.</a:t>
            </a:r>
          </a:p>
          <a:p>
            <a:pPr lvl="1"/>
            <a:r>
              <a:rPr lang="en-US" sz="1600" dirty="0" smtClean="0"/>
              <a:t>Assumes that DNS admin is willing to add DNS-SD records</a:t>
            </a:r>
          </a:p>
          <a:p>
            <a:pPr lvl="1"/>
            <a:r>
              <a:rPr lang="en-US" sz="1600" dirty="0" smtClean="0"/>
              <a:t>Recommended for things like finding key web pages (e.g. where is the new employee info page?)</a:t>
            </a:r>
          </a:p>
          <a:p>
            <a:r>
              <a:rPr lang="en-US" sz="1800" dirty="0" smtClean="0"/>
              <a:t>Defines concept of domain enumeration</a:t>
            </a:r>
          </a:p>
          <a:p>
            <a:pPr lvl="1"/>
            <a:r>
              <a:rPr lang="en-US" sz="1600" dirty="0" smtClean="0"/>
              <a:t>Uses default DNS search domain from DHCP and sends it PTR queries for a series of special names that a DNS admin can set up to answer these questions:</a:t>
            </a:r>
          </a:p>
          <a:p>
            <a:pPr lvl="2"/>
            <a:r>
              <a:rPr lang="en-US" sz="1400" dirty="0" smtClean="0"/>
              <a:t>What are the interesting domains to browse for services? (</a:t>
            </a:r>
            <a:r>
              <a:rPr lang="en-US" sz="1400" dirty="0" err="1" smtClean="0"/>
              <a:t>b._dns-sd._udp</a:t>
            </a:r>
            <a:r>
              <a:rPr lang="en-US" sz="1400" dirty="0" smtClean="0"/>
              <a:t>)</a:t>
            </a:r>
          </a:p>
          <a:p>
            <a:pPr lvl="2"/>
            <a:r>
              <a:rPr lang="en-US" sz="1400" dirty="0" smtClean="0"/>
              <a:t>From that list what is the recommended default domain? (</a:t>
            </a:r>
            <a:r>
              <a:rPr lang="en-US" sz="1400" dirty="0" err="1" smtClean="0"/>
              <a:t>db._dns-sd._udp</a:t>
            </a:r>
            <a:r>
              <a:rPr lang="en-US" sz="1400" dirty="0" smtClean="0"/>
              <a:t>)</a:t>
            </a:r>
          </a:p>
          <a:p>
            <a:pPr lvl="2"/>
            <a:r>
              <a:rPr lang="en-US" sz="1400" dirty="0" smtClean="0"/>
              <a:t>What are the recommended domains for advertising services? (</a:t>
            </a:r>
            <a:r>
              <a:rPr lang="en-US" sz="1400" dirty="0" err="1" smtClean="0"/>
              <a:t>r._dns-sd._udp</a:t>
            </a:r>
            <a:r>
              <a:rPr lang="en-US" sz="1400" dirty="0" smtClean="0"/>
              <a:t>) </a:t>
            </a:r>
          </a:p>
          <a:p>
            <a:pPr lvl="3"/>
            <a:r>
              <a:rPr lang="en-US" sz="1200" dirty="0" smtClean="0"/>
              <a:t>Assumes that dynamic DNS update is possible (RFC 2136)</a:t>
            </a:r>
          </a:p>
          <a:p>
            <a:pPr lvl="3"/>
            <a:r>
              <a:rPr lang="en-US" sz="1200" dirty="0" smtClean="0"/>
              <a:t>Bonjour defines a “DNS update lease” command for when a server’s IP address changes or a server leaves the network (RFC 2671)</a:t>
            </a:r>
          </a:p>
          <a:p>
            <a:pPr lvl="2"/>
            <a:r>
              <a:rPr lang="en-US" sz="1400" dirty="0" smtClean="0"/>
              <a:t>From that list what it the recommended default? (</a:t>
            </a:r>
            <a:r>
              <a:rPr lang="en-US" sz="1400" dirty="0" err="1" smtClean="0"/>
              <a:t>dr._dns-sd._udp</a:t>
            </a:r>
            <a:r>
              <a:rPr lang="en-US" sz="1400" dirty="0" smtClean="0"/>
              <a:t>)</a:t>
            </a:r>
          </a:p>
          <a:p>
            <a:pPr lvl="2"/>
            <a:r>
              <a:rPr lang="en-US" sz="1400" dirty="0" smtClean="0"/>
              <a:t>For legacy clients that don’t specify domains for browsing, which domains should be browsed in addition to </a:t>
            </a:r>
            <a:r>
              <a:rPr lang="en-US" sz="1400" i="1" dirty="0" smtClean="0"/>
              <a:t>.local</a:t>
            </a:r>
            <a:r>
              <a:rPr lang="en-US" sz="1400" dirty="0" smtClean="0"/>
              <a:t>? (</a:t>
            </a:r>
            <a:r>
              <a:rPr lang="en-US" sz="1400" dirty="0" err="1" smtClean="0"/>
              <a:t>lb._dns-sd._udp</a:t>
            </a:r>
            <a:r>
              <a:rPr lang="en-US" sz="1400" dirty="0" smtClean="0"/>
              <a:t>)</a:t>
            </a:r>
          </a:p>
          <a:p>
            <a:r>
              <a:rPr lang="en-US" sz="1800" dirty="0" smtClean="0"/>
              <a:t>Defines concept of DNS long-lived queries</a:t>
            </a:r>
          </a:p>
          <a:p>
            <a:pPr lvl="1"/>
            <a:r>
              <a:rPr lang="en-US" sz="1600" dirty="0" smtClean="0"/>
              <a:t>Requests notification from DNS if a record changes or is deleted.</a:t>
            </a:r>
          </a:p>
          <a:p>
            <a:pPr lvl="1"/>
            <a:r>
              <a:rPr lang="en-US" sz="1600" dirty="0" smtClean="0"/>
              <a:t>Used to avoid polling DNS for changes (that arrive for free in multicast DNS)</a:t>
            </a:r>
          </a:p>
          <a:p>
            <a:r>
              <a:rPr lang="en-US" sz="2000" dirty="0" smtClean="0"/>
              <a:t>Apple uses all of the above for Back-to-my-Mac and now for remote access to router-attached storage (Airport and Time Capsule).</a:t>
            </a:r>
          </a:p>
          <a:p>
            <a:pPr lvl="1"/>
            <a:r>
              <a:rPr lang="en-US" sz="1600" dirty="0" smtClean="0"/>
              <a:t>They implement the needed DNS services in their cloud (</a:t>
            </a:r>
            <a:r>
              <a:rPr lang="en-US" sz="1600" dirty="0" err="1" smtClean="0"/>
              <a:t>MobileMe</a:t>
            </a:r>
            <a:r>
              <a:rPr lang="en-US" sz="1600" dirty="0" smtClean="0"/>
              <a:t>) and establish an IPv6 </a:t>
            </a:r>
            <a:r>
              <a:rPr lang="en-US" sz="1600" dirty="0" err="1" smtClean="0"/>
              <a:t>Teredo</a:t>
            </a:r>
            <a:r>
              <a:rPr lang="en-US" sz="1600" dirty="0" smtClean="0"/>
              <a:t> connection using IPSEC. Users enter </a:t>
            </a:r>
            <a:r>
              <a:rPr lang="en-US" sz="1600" dirty="0" err="1" smtClean="0"/>
              <a:t>creds</a:t>
            </a:r>
            <a:r>
              <a:rPr lang="en-US" sz="1600" dirty="0" smtClean="0"/>
              <a:t> directly into router </a:t>
            </a:r>
            <a:r>
              <a:rPr lang="en-US" sz="1600" dirty="0" err="1" smtClean="0"/>
              <a:t>config</a:t>
            </a:r>
            <a:r>
              <a:rPr lang="en-US" sz="1600" dirty="0" smtClean="0"/>
              <a:t> UI.</a:t>
            </a:r>
          </a:p>
        </p:txBody>
      </p:sp>
    </p:spTree>
    <p:extLst>
      <p:ext uri="{BB962C8B-B14F-4D97-AF65-F5344CB8AC3E}">
        <p14:creationId xmlns:p14="http://schemas.microsoft.com/office/powerpoint/2007/7/12/main" val="1848081300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/>
          <a:lstStyle/>
          <a:p>
            <a:r>
              <a:rPr lang="en-US" dirty="0" smtClean="0"/>
              <a:t>Universal Plug and Play (UPnP)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07/7/12/main" val="2766315503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/>
          <a:lstStyle/>
          <a:p>
            <a:r>
              <a:rPr lang="en-US" dirty="0" smtClean="0"/>
              <a:t>What is UPnP?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Autofit/>
          </a:bodyPr>
          <a:lstStyle/>
          <a:p>
            <a:r>
              <a:rPr lang="en-US" sz="1600" dirty="0" smtClean="0"/>
              <a:t>Universal Plug and Play</a:t>
            </a:r>
          </a:p>
          <a:p>
            <a:r>
              <a:rPr lang="en-US" sz="1600" dirty="0" smtClean="0"/>
              <a:t>Architecture that defines how devices and clients find each other and interact over an IP network.</a:t>
            </a:r>
          </a:p>
          <a:p>
            <a:r>
              <a:rPr lang="en-US" sz="1600" dirty="0" smtClean="0"/>
              <a:t>Has nothing to do with PNP in Windows though it did originate at Microsoft.</a:t>
            </a:r>
          </a:p>
          <a:p>
            <a:r>
              <a:rPr lang="en-US" sz="1600" dirty="0" smtClean="0"/>
              <a:t>Defined by a series of published standards from an industry group called the UPnP Forum.</a:t>
            </a:r>
          </a:p>
          <a:p>
            <a:pPr lvl="1"/>
            <a:r>
              <a:rPr lang="en-US" sz="1400" dirty="0" smtClean="0"/>
              <a:t>Also parallel org UPnP Implementers Corp. that does device compliance certification.</a:t>
            </a:r>
          </a:p>
          <a:p>
            <a:r>
              <a:rPr lang="en-US" sz="1600" dirty="0" smtClean="0"/>
              <a:t>Base standard: UPnP Device Architecture (UDA)</a:t>
            </a:r>
          </a:p>
          <a:p>
            <a:pPr lvl="1"/>
            <a:r>
              <a:rPr lang="en-US" sz="1400" dirty="0" smtClean="0"/>
              <a:t>Version 1.0 and 1.1. </a:t>
            </a:r>
          </a:p>
          <a:p>
            <a:pPr lvl="1"/>
            <a:r>
              <a:rPr lang="en-US" sz="1400" dirty="0" smtClean="0"/>
              <a:t>Windows supports v1.0.</a:t>
            </a:r>
          </a:p>
          <a:p>
            <a:pPr lvl="1"/>
            <a:r>
              <a:rPr lang="en-US" sz="1400" dirty="0" smtClean="0"/>
              <a:t>v1.1. published in late 2008.</a:t>
            </a:r>
          </a:p>
          <a:p>
            <a:r>
              <a:rPr lang="en-US" sz="1600" dirty="0" smtClean="0"/>
              <a:t>Many device profiles built on top of UDA:</a:t>
            </a:r>
          </a:p>
          <a:p>
            <a:pPr lvl="1"/>
            <a:r>
              <a:rPr lang="en-US" sz="1400" dirty="0" smtClean="0"/>
              <a:t>A/V, print, scan, IGD, home auto, telephony, content-sync, remote UI</a:t>
            </a:r>
          </a:p>
          <a:p>
            <a:pPr lvl="1"/>
            <a:r>
              <a:rPr lang="en-US" sz="1400" dirty="0" smtClean="0"/>
              <a:t>A device profile is called a “Device Control Protocol” (DCP) in UPnP</a:t>
            </a:r>
          </a:p>
          <a:p>
            <a:r>
              <a:rPr lang="en-US" sz="1600" dirty="0" smtClean="0"/>
              <a:t>Adjunct specs for optional device-agnostic features:</a:t>
            </a:r>
          </a:p>
          <a:p>
            <a:pPr lvl="1"/>
            <a:r>
              <a:rPr lang="en-US" sz="1400" dirty="0" smtClean="0"/>
              <a:t>Remote access, power management, security, </a:t>
            </a:r>
            <a:r>
              <a:rPr lang="en-US" sz="1400" dirty="0" err="1" smtClean="0"/>
              <a:t>QoS</a:t>
            </a:r>
            <a:r>
              <a:rPr lang="en-US" sz="1400" dirty="0" smtClean="0"/>
              <a:t>, device management</a:t>
            </a:r>
          </a:p>
          <a:p>
            <a:r>
              <a:rPr lang="en-US" sz="1600" dirty="0" smtClean="0"/>
              <a:t>UPnP is targeted at the consumer market on the home network.</a:t>
            </a:r>
          </a:p>
          <a:p>
            <a:r>
              <a:rPr lang="en-US" sz="1600" dirty="0" smtClean="0"/>
              <a:t>The UPnP forum is largely controlled by consumer electronics companies at this point and includes all major players except Apple.</a:t>
            </a:r>
          </a:p>
          <a:p>
            <a:r>
              <a:rPr lang="en-US" sz="1600" dirty="0" smtClean="0"/>
              <a:t>Adoption today is largely in IGDs but A/V is growing via DLNA.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07/7/12/main" val="2602799535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UPnP </a:t>
            </a:r>
            <a:r>
              <a:rPr lang="en-US" smtClean="0"/>
              <a:t>Protocol Stack</a:t>
            </a:r>
            <a:endParaRPr lang="en-US"/>
          </a:p>
        </p:txBody>
      </p:sp>
      <p:pic>
        <p:nvPicPr>
          <p:cNvPr id="1116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2234989"/>
            <a:ext cx="8229600" cy="32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07/7/12/main" val="2183068462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UPnP Device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172200"/>
          </a:xfrm>
        </p:spPr>
        <p:txBody>
          <a:bodyPr>
            <a:noAutofit/>
          </a:bodyPr>
          <a:lstStyle/>
          <a:p>
            <a:r>
              <a:rPr lang="en-US" sz="1800" dirty="0" smtClean="0"/>
              <a:t>Defines devices and control points:</a:t>
            </a:r>
          </a:p>
          <a:p>
            <a:pPr lvl="1"/>
            <a:r>
              <a:rPr lang="en-US" sz="1400" dirty="0" smtClean="0"/>
              <a:t>Control point: what we think of as the client application that discovers and consumes the services of a device.</a:t>
            </a:r>
          </a:p>
          <a:p>
            <a:pPr lvl="1"/>
            <a:r>
              <a:rPr lang="en-US" sz="1400" dirty="0" smtClean="0"/>
              <a:t>Device: logically partitioned into a set of services (e.g. print, scan, fax). Exposes a detailed description of the services it offers to potential clients.</a:t>
            </a:r>
          </a:p>
          <a:p>
            <a:pPr lvl="2"/>
            <a:r>
              <a:rPr lang="en-US" sz="1200" dirty="0" smtClean="0"/>
              <a:t>Devices can also contain other devices. The outermost device is called the root device.</a:t>
            </a:r>
          </a:p>
          <a:p>
            <a:pPr lvl="1"/>
            <a:r>
              <a:rPr lang="en-US" sz="1400" dirty="0" smtClean="0"/>
              <a:t>Both devices and control points can be implemented on any hardware that can host them e.g. a PC can be a device, a control point, or both.</a:t>
            </a:r>
          </a:p>
          <a:p>
            <a:r>
              <a:rPr lang="en-US" sz="1800" dirty="0" smtClean="0"/>
              <a:t>Devices advertise their presence when they join a subnet by multicasting a message containing a URL to more detailed information about the device.</a:t>
            </a:r>
          </a:p>
          <a:p>
            <a:r>
              <a:rPr lang="en-US" sz="1800" dirty="0" smtClean="0"/>
              <a:t>Clients can listen for advertisements or initiate searches to which devices may respond.</a:t>
            </a:r>
          </a:p>
          <a:p>
            <a:r>
              <a:rPr lang="en-US" sz="1800" dirty="0" smtClean="0"/>
              <a:t>Clients read an XML doc from the device that describes its services in complete detail and how to access them.</a:t>
            </a:r>
          </a:p>
          <a:p>
            <a:r>
              <a:rPr lang="en-US" sz="1800" dirty="0" smtClean="0"/>
              <a:t>A service is defined as a set of state variables, actions, and events</a:t>
            </a:r>
          </a:p>
          <a:p>
            <a:pPr lvl="1"/>
            <a:r>
              <a:rPr lang="en-US" sz="1400" dirty="0" smtClean="0"/>
              <a:t>Analogous to an OOP object that exposes properties, methods, and events</a:t>
            </a:r>
          </a:p>
          <a:p>
            <a:r>
              <a:rPr lang="en-US" sz="1800" dirty="0" smtClean="0"/>
              <a:t>Clients invoke actions and access state variables using SOAP messages.</a:t>
            </a:r>
          </a:p>
          <a:p>
            <a:r>
              <a:rPr lang="en-US" sz="1800" dirty="0" smtClean="0"/>
              <a:t>Devices can optionally fire events to indicate changes in state variables.</a:t>
            </a:r>
          </a:p>
          <a:p>
            <a:r>
              <a:rPr lang="en-US" sz="1800" dirty="0" smtClean="0"/>
              <a:t>Clients can optionally sink these events.</a:t>
            </a:r>
          </a:p>
          <a:p>
            <a:r>
              <a:rPr lang="en-US" sz="1800" dirty="0" smtClean="0"/>
              <a:t>Devices can optionally expose a presentation interface (i.e. web page).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07/7/12/main" val="1191804158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Discovery: The SSDP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UPnP defines its own discovery mechanism: </a:t>
            </a:r>
            <a:br>
              <a:rPr lang="en-US" dirty="0" smtClean="0"/>
            </a:br>
            <a:r>
              <a:rPr lang="en-US" i="1" dirty="0" smtClean="0"/>
              <a:t>Simple Service Discovery Protocol</a:t>
            </a:r>
          </a:p>
          <a:p>
            <a:r>
              <a:rPr lang="en-US" dirty="0" smtClean="0"/>
              <a:t>When a device connects to the network it </a:t>
            </a:r>
            <a:r>
              <a:rPr lang="en-US" b="1" dirty="0" smtClean="0"/>
              <a:t>must</a:t>
            </a:r>
            <a:r>
              <a:rPr lang="en-US" dirty="0" smtClean="0"/>
              <a:t> multicast announcements of its presence, its nested devices, and its services.</a:t>
            </a:r>
          </a:p>
          <a:p>
            <a:r>
              <a:rPr lang="en-US" dirty="0" smtClean="0"/>
              <a:t>Uses a series of HTTP headers multicast via UDP to a well-known address (239.255.255.250:1900). </a:t>
            </a:r>
          </a:p>
          <a:p>
            <a:pPr lvl="1"/>
            <a:r>
              <a:rPr lang="en-US" dirty="0" smtClean="0"/>
              <a:t>Device profiles may add their own specific headers.</a:t>
            </a:r>
          </a:p>
          <a:p>
            <a:pPr lvl="1"/>
            <a:r>
              <a:rPr lang="en-US" dirty="0" smtClean="0"/>
              <a:t>Headers include unique device ID, counters to indicate device reboot, device description change, cache hints, port for unicast search (directed discovery)</a:t>
            </a:r>
          </a:p>
          <a:p>
            <a:r>
              <a:rPr lang="en-US" dirty="0" smtClean="0"/>
              <a:t>Announcements have an expiration time. Devices must resend announcements after expiration.</a:t>
            </a:r>
          </a:p>
          <a:p>
            <a:r>
              <a:rPr lang="en-US" dirty="0" smtClean="0"/>
              <a:t>A control point may multicast a search message scoped by device type and service type. Devices that match the search criteria </a:t>
            </a:r>
            <a:r>
              <a:rPr lang="en-US" b="1" dirty="0" smtClean="0"/>
              <a:t>must</a:t>
            </a:r>
            <a:r>
              <a:rPr lang="en-US" dirty="0" smtClean="0"/>
              <a:t> respond.</a:t>
            </a:r>
          </a:p>
          <a:p>
            <a:r>
              <a:rPr lang="en-US" dirty="0" smtClean="0"/>
              <a:t>A control point may also do directed discovery by </a:t>
            </a:r>
            <a:r>
              <a:rPr lang="en-US" dirty="0" err="1" smtClean="0"/>
              <a:t>unicast</a:t>
            </a:r>
            <a:r>
              <a:rPr lang="en-US" dirty="0" smtClean="0"/>
              <a:t> search message to a particular device if it knows the IP address. The device </a:t>
            </a:r>
            <a:r>
              <a:rPr lang="en-US" b="1" dirty="0" smtClean="0"/>
              <a:t>must</a:t>
            </a:r>
            <a:r>
              <a:rPr lang="en-US" dirty="0" smtClean="0"/>
              <a:t> respond if it matches the search criteria.</a:t>
            </a:r>
          </a:p>
          <a:p>
            <a:r>
              <a:rPr lang="en-US" dirty="0" smtClean="0"/>
              <a:t>When a device is leaving the network it </a:t>
            </a:r>
            <a:r>
              <a:rPr lang="en-US" b="1" dirty="0" smtClean="0"/>
              <a:t>should</a:t>
            </a:r>
            <a:r>
              <a:rPr lang="en-US" dirty="0" smtClean="0"/>
              <a:t> multicast announcements that its root device, nested device, and services will no longer be available.</a:t>
            </a:r>
          </a:p>
          <a:p>
            <a:r>
              <a:rPr lang="en-US" dirty="0" smtClean="0"/>
              <a:t>Discovery multicasts are sent with TTL=1 in IP packet to avoid routing out of the subnet.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07/7/12/main" val="179324264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XML doc containing:</a:t>
            </a:r>
          </a:p>
          <a:p>
            <a:pPr lvl="1"/>
            <a:r>
              <a:rPr lang="en-US" sz="2400" dirty="0" smtClean="0"/>
              <a:t>Description of root and nested devices:</a:t>
            </a:r>
          </a:p>
          <a:p>
            <a:pPr lvl="2"/>
            <a:r>
              <a:rPr lang="en-US" sz="1800" dirty="0" smtClean="0"/>
              <a:t>make, model, serial number, manufacturer, URL to web site for more info</a:t>
            </a:r>
          </a:p>
          <a:p>
            <a:pPr lvl="2"/>
            <a:r>
              <a:rPr lang="en-US" sz="1800" dirty="0" smtClean="0"/>
              <a:t>Device type: some are standard, others vendor-defined.</a:t>
            </a:r>
          </a:p>
          <a:p>
            <a:pPr lvl="2"/>
            <a:r>
              <a:rPr lang="en-US" sz="1800" dirty="0" smtClean="0"/>
              <a:t>UDN: unique device name. UUID that remains stable for the device instance (across reboots and IP address changes). Matches the NT header in discovery message.</a:t>
            </a:r>
          </a:p>
          <a:p>
            <a:pPr lvl="1"/>
            <a:r>
              <a:rPr lang="en-US" sz="2400" dirty="0" smtClean="0"/>
              <a:t>Reference to services within device description:</a:t>
            </a:r>
          </a:p>
          <a:p>
            <a:pPr lvl="2"/>
            <a:r>
              <a:rPr lang="en-US" sz="1800" dirty="0" smtClean="0"/>
              <a:t>Service type, name, URLs for service description, control, &amp; events.</a:t>
            </a:r>
          </a:p>
          <a:p>
            <a:pPr lvl="1"/>
            <a:r>
              <a:rPr lang="en-US" sz="2200" dirty="0" smtClean="0"/>
              <a:t>Presentation URL (e.g. router web-based </a:t>
            </a:r>
            <a:r>
              <a:rPr lang="en-US" sz="2200" dirty="0" err="1" smtClean="0"/>
              <a:t>config</a:t>
            </a:r>
            <a:r>
              <a:rPr lang="en-US" sz="2200" dirty="0" smtClean="0"/>
              <a:t> UI)</a:t>
            </a:r>
          </a:p>
          <a:p>
            <a:r>
              <a:rPr lang="en-US" sz="2400" dirty="0" smtClean="0"/>
              <a:t>Service description:</a:t>
            </a:r>
          </a:p>
          <a:p>
            <a:pPr lvl="1"/>
            <a:r>
              <a:rPr lang="en-US" sz="2400" dirty="0" smtClean="0"/>
              <a:t>Actions with arguments and return values</a:t>
            </a:r>
          </a:p>
          <a:p>
            <a:pPr lvl="1"/>
            <a:r>
              <a:rPr lang="en-US" sz="2400" dirty="0" smtClean="0"/>
              <a:t>State variables with data type, data range, and event characteristics</a:t>
            </a:r>
          </a:p>
          <a:p>
            <a:r>
              <a:rPr lang="en-US" sz="2400" dirty="0" smtClean="0"/>
              <a:t>CP retrieves description docs with HTTP/TCP using GET.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07/7/12/main" val="2471690576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the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Raise your awareness of network connected devices and how they work</a:t>
            </a:r>
          </a:p>
          <a:p>
            <a:r>
              <a:rPr lang="en-US" dirty="0" smtClean="0"/>
              <a:t>Learn the discovery protocols</a:t>
            </a:r>
          </a:p>
          <a:p>
            <a:r>
              <a:rPr lang="en-US" dirty="0" smtClean="0"/>
              <a:t>Learn what affects protocol efficiency</a:t>
            </a:r>
          </a:p>
          <a:p>
            <a:r>
              <a:rPr lang="en-US" dirty="0" smtClean="0"/>
              <a:t>Design tests for one aspect of efficiency and implement for each protocol</a:t>
            </a:r>
          </a:p>
          <a:p>
            <a:r>
              <a:rPr lang="en-US" dirty="0" smtClean="0"/>
              <a:t>Analyze results and compare across protocols</a:t>
            </a:r>
          </a:p>
          <a:p>
            <a:r>
              <a:rPr lang="en-US" dirty="0" smtClean="0"/>
              <a:t>Suggest possible improvements to protocols and/or implementations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07/7/12/main" val="2913469893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US" dirty="0" smtClean="0"/>
              <a:t>&lt;</a:t>
            </a:r>
            <a:r>
              <a:rPr lang="en-US" b="1" dirty="0" smtClean="0"/>
              <a:t>root </a:t>
            </a:r>
            <a:r>
              <a:rPr lang="en-US" b="1" dirty="0" err="1" smtClean="0"/>
              <a:t>xmlns</a:t>
            </a:r>
            <a:r>
              <a:rPr lang="en-US" b="1" dirty="0" smtClean="0"/>
              <a:t>="urn:schemas-upnp-org:device-1-0"</a:t>
            </a:r>
          </a:p>
          <a:p>
            <a:pPr>
              <a:buNone/>
            </a:pPr>
            <a:r>
              <a:rPr lang="en-US" b="1" dirty="0" err="1" smtClean="0"/>
              <a:t>configId</a:t>
            </a:r>
            <a:r>
              <a:rPr lang="en-US" b="1" dirty="0" smtClean="0"/>
              <a:t>="</a:t>
            </a:r>
            <a:r>
              <a:rPr lang="en-US" b="1" i="1" dirty="0" smtClean="0"/>
              <a:t>configuration number"&gt;</a:t>
            </a:r>
          </a:p>
          <a:p>
            <a:pPr>
              <a:buNone/>
            </a:pPr>
            <a:r>
              <a:rPr lang="en-US" dirty="0" smtClean="0"/>
              <a:t>	&lt;</a:t>
            </a:r>
            <a:r>
              <a:rPr lang="en-US" b="1" dirty="0" err="1" smtClean="0"/>
              <a:t>specVersion</a:t>
            </a:r>
            <a:r>
              <a:rPr lang="en-US" b="1" dirty="0" smtClean="0"/>
              <a:t>&gt;</a:t>
            </a:r>
          </a:p>
          <a:p>
            <a:pPr>
              <a:buNone/>
            </a:pPr>
            <a:r>
              <a:rPr lang="en-US" dirty="0" smtClean="0"/>
              <a:t>		&lt;</a:t>
            </a:r>
            <a:r>
              <a:rPr lang="en-US" b="1" dirty="0" smtClean="0"/>
              <a:t>major&gt;1&lt;/major&gt;</a:t>
            </a:r>
          </a:p>
          <a:p>
            <a:pPr>
              <a:buNone/>
            </a:pPr>
            <a:r>
              <a:rPr lang="en-US" dirty="0" smtClean="0"/>
              <a:t>		&lt;</a:t>
            </a:r>
            <a:r>
              <a:rPr lang="en-US" b="1" dirty="0" smtClean="0"/>
              <a:t>minor&gt;1&lt;/minor&gt;</a:t>
            </a:r>
          </a:p>
          <a:p>
            <a:pPr>
              <a:buNone/>
            </a:pPr>
            <a:r>
              <a:rPr lang="en-US" dirty="0" smtClean="0"/>
              <a:t>	&lt;/</a:t>
            </a:r>
            <a:r>
              <a:rPr lang="en-US" b="1" dirty="0" err="1" smtClean="0"/>
              <a:t>specVersion</a:t>
            </a:r>
            <a:r>
              <a:rPr lang="en-US" b="1" dirty="0" smtClean="0"/>
              <a:t>&gt;</a:t>
            </a:r>
          </a:p>
          <a:p>
            <a:pPr>
              <a:buNone/>
            </a:pPr>
            <a:r>
              <a:rPr lang="en-US" dirty="0" smtClean="0"/>
              <a:t>	&lt;</a:t>
            </a:r>
            <a:r>
              <a:rPr lang="en-US" b="1" dirty="0" smtClean="0"/>
              <a:t>device&gt;</a:t>
            </a:r>
          </a:p>
          <a:p>
            <a:pPr>
              <a:buNone/>
            </a:pPr>
            <a:r>
              <a:rPr lang="en-US" dirty="0" smtClean="0"/>
              <a:t>		&lt;</a:t>
            </a:r>
            <a:r>
              <a:rPr lang="en-US" b="1" dirty="0" err="1" smtClean="0"/>
              <a:t>deviceType</a:t>
            </a:r>
            <a:r>
              <a:rPr lang="en-US" b="1" dirty="0" smtClean="0"/>
              <a:t>&gt;</a:t>
            </a:r>
            <a:r>
              <a:rPr lang="en-US" b="1" dirty="0" err="1" smtClean="0"/>
              <a:t>urn:schemas-upnp-org:device:</a:t>
            </a:r>
            <a:r>
              <a:rPr lang="en-US" b="1" i="1" dirty="0" err="1" smtClean="0"/>
              <a:t>deviceType:v</a:t>
            </a:r>
            <a:r>
              <a:rPr lang="en-US" b="1" i="1" dirty="0" smtClean="0"/>
              <a:t>&lt;/</a:t>
            </a:r>
            <a:r>
              <a:rPr lang="en-US" b="1" i="1" dirty="0" err="1" smtClean="0"/>
              <a:t>deviceType</a:t>
            </a:r>
            <a:r>
              <a:rPr lang="en-US" b="1" i="1" dirty="0" smtClean="0"/>
              <a:t>&gt;</a:t>
            </a:r>
          </a:p>
          <a:p>
            <a:pPr>
              <a:buNone/>
            </a:pPr>
            <a:r>
              <a:rPr lang="en-US" dirty="0" smtClean="0"/>
              <a:t>		&lt;</a:t>
            </a:r>
            <a:r>
              <a:rPr lang="en-US" b="1" dirty="0" err="1" smtClean="0"/>
              <a:t>friendlyName</a:t>
            </a:r>
            <a:r>
              <a:rPr lang="en-US" b="1" dirty="0" smtClean="0"/>
              <a:t>&gt;</a:t>
            </a:r>
            <a:r>
              <a:rPr lang="en-US" b="1" i="1" dirty="0" smtClean="0"/>
              <a:t>short user-friendly title&lt;/</a:t>
            </a:r>
            <a:r>
              <a:rPr lang="en-US" b="1" i="1" dirty="0" err="1" smtClean="0"/>
              <a:t>friendlyName</a:t>
            </a:r>
            <a:r>
              <a:rPr lang="en-US" b="1" i="1" dirty="0" smtClean="0"/>
              <a:t>&gt;</a:t>
            </a:r>
          </a:p>
          <a:p>
            <a:pPr>
              <a:buNone/>
            </a:pPr>
            <a:r>
              <a:rPr lang="en-US" dirty="0" smtClean="0"/>
              <a:t>		&lt;</a:t>
            </a:r>
            <a:r>
              <a:rPr lang="en-US" b="1" dirty="0" smtClean="0"/>
              <a:t>manufacturer&gt;</a:t>
            </a:r>
            <a:r>
              <a:rPr lang="en-US" b="1" i="1" dirty="0" smtClean="0"/>
              <a:t>manufacturer name&lt;/manufacturer&gt;</a:t>
            </a:r>
          </a:p>
          <a:p>
            <a:pPr>
              <a:buNone/>
            </a:pPr>
            <a:r>
              <a:rPr lang="en-US" dirty="0" smtClean="0"/>
              <a:t>		&lt;</a:t>
            </a:r>
            <a:r>
              <a:rPr lang="en-US" b="1" dirty="0" err="1" smtClean="0"/>
              <a:t>manufacturerURL</a:t>
            </a:r>
            <a:r>
              <a:rPr lang="en-US" b="1" dirty="0" smtClean="0"/>
              <a:t>&gt;</a:t>
            </a:r>
            <a:r>
              <a:rPr lang="en-US" b="1" i="1" dirty="0" smtClean="0"/>
              <a:t>URL to manufacturer site&lt;/</a:t>
            </a:r>
            <a:r>
              <a:rPr lang="en-US" b="1" i="1" dirty="0" err="1" smtClean="0"/>
              <a:t>manufacturerURL</a:t>
            </a:r>
            <a:r>
              <a:rPr lang="en-US" b="1" i="1" dirty="0" smtClean="0"/>
              <a:t>&gt;</a:t>
            </a:r>
          </a:p>
          <a:p>
            <a:pPr>
              <a:buNone/>
            </a:pPr>
            <a:r>
              <a:rPr lang="en-US" dirty="0" smtClean="0"/>
              <a:t>		&lt;</a:t>
            </a:r>
            <a:r>
              <a:rPr lang="en-US" b="1" dirty="0" err="1" smtClean="0"/>
              <a:t>modelDescription</a:t>
            </a:r>
            <a:r>
              <a:rPr lang="en-US" b="1" dirty="0" smtClean="0"/>
              <a:t>&gt;</a:t>
            </a:r>
            <a:r>
              <a:rPr lang="en-US" b="1" i="1" dirty="0" smtClean="0"/>
              <a:t>long user-friendly title&lt;/</a:t>
            </a:r>
            <a:r>
              <a:rPr lang="en-US" b="1" i="1" dirty="0" err="1" smtClean="0"/>
              <a:t>modelDescription</a:t>
            </a:r>
            <a:r>
              <a:rPr lang="en-US" b="1" i="1" dirty="0" smtClean="0"/>
              <a:t>&gt;</a:t>
            </a:r>
          </a:p>
          <a:p>
            <a:pPr>
              <a:buNone/>
            </a:pPr>
            <a:r>
              <a:rPr lang="en-US" dirty="0" smtClean="0"/>
              <a:t>		&lt;</a:t>
            </a:r>
            <a:r>
              <a:rPr lang="en-US" b="1" dirty="0" err="1" smtClean="0"/>
              <a:t>modelName</a:t>
            </a:r>
            <a:r>
              <a:rPr lang="en-US" b="1" dirty="0" smtClean="0"/>
              <a:t>&gt;</a:t>
            </a:r>
            <a:r>
              <a:rPr lang="en-US" b="1" i="1" dirty="0" smtClean="0"/>
              <a:t>model name&lt;/</a:t>
            </a:r>
            <a:r>
              <a:rPr lang="en-US" b="1" i="1" dirty="0" err="1" smtClean="0"/>
              <a:t>modelName</a:t>
            </a:r>
            <a:r>
              <a:rPr lang="en-US" b="1" i="1" dirty="0" smtClean="0"/>
              <a:t>&gt;</a:t>
            </a:r>
          </a:p>
          <a:p>
            <a:pPr>
              <a:buNone/>
            </a:pPr>
            <a:r>
              <a:rPr lang="en-US" dirty="0" smtClean="0"/>
              <a:t>		&lt;</a:t>
            </a:r>
            <a:r>
              <a:rPr lang="en-US" b="1" dirty="0" err="1" smtClean="0"/>
              <a:t>modelNumber</a:t>
            </a:r>
            <a:r>
              <a:rPr lang="en-US" b="1" dirty="0" smtClean="0"/>
              <a:t>&gt;</a:t>
            </a:r>
            <a:r>
              <a:rPr lang="en-US" b="1" i="1" dirty="0" smtClean="0"/>
              <a:t>model number&lt;/</a:t>
            </a:r>
            <a:r>
              <a:rPr lang="en-US" b="1" i="1" dirty="0" err="1" smtClean="0"/>
              <a:t>modelNumber</a:t>
            </a:r>
            <a:r>
              <a:rPr lang="en-US" b="1" i="1" dirty="0" smtClean="0"/>
              <a:t>&gt;</a:t>
            </a:r>
          </a:p>
          <a:p>
            <a:pPr>
              <a:buNone/>
            </a:pPr>
            <a:r>
              <a:rPr lang="en-US" dirty="0" smtClean="0"/>
              <a:t>		&lt;</a:t>
            </a:r>
            <a:r>
              <a:rPr lang="en-US" b="1" dirty="0" err="1" smtClean="0"/>
              <a:t>modelURL</a:t>
            </a:r>
            <a:r>
              <a:rPr lang="en-US" b="1" dirty="0" smtClean="0"/>
              <a:t>&gt;</a:t>
            </a:r>
            <a:r>
              <a:rPr lang="en-US" b="1" i="1" dirty="0" smtClean="0"/>
              <a:t>URL to model site&lt;/</a:t>
            </a:r>
            <a:r>
              <a:rPr lang="en-US" b="1" i="1" dirty="0" err="1" smtClean="0"/>
              <a:t>modelURL</a:t>
            </a:r>
            <a:r>
              <a:rPr lang="en-US" b="1" i="1" dirty="0" smtClean="0"/>
              <a:t>&gt;</a:t>
            </a:r>
          </a:p>
          <a:p>
            <a:pPr>
              <a:buNone/>
            </a:pPr>
            <a:r>
              <a:rPr lang="en-US" dirty="0" smtClean="0"/>
              <a:t>		&lt;</a:t>
            </a:r>
            <a:r>
              <a:rPr lang="en-US" b="1" dirty="0" err="1" smtClean="0"/>
              <a:t>serialNumber</a:t>
            </a:r>
            <a:r>
              <a:rPr lang="en-US" b="1" dirty="0" smtClean="0"/>
              <a:t>&gt;</a:t>
            </a:r>
            <a:r>
              <a:rPr lang="en-US" b="1" i="1" dirty="0" smtClean="0"/>
              <a:t>manufacturer's serial number&lt;/</a:t>
            </a:r>
            <a:r>
              <a:rPr lang="en-US" b="1" i="1" dirty="0" err="1" smtClean="0"/>
              <a:t>serialNumber</a:t>
            </a:r>
            <a:r>
              <a:rPr lang="en-US" b="1" i="1" dirty="0" smtClean="0"/>
              <a:t>&gt;</a:t>
            </a:r>
          </a:p>
          <a:p>
            <a:pPr>
              <a:buNone/>
            </a:pPr>
            <a:r>
              <a:rPr lang="en-US" dirty="0" smtClean="0"/>
              <a:t>		&lt;</a:t>
            </a:r>
            <a:r>
              <a:rPr lang="en-US" b="1" dirty="0" smtClean="0"/>
              <a:t>UDN&gt;</a:t>
            </a:r>
            <a:r>
              <a:rPr lang="en-US" b="1" dirty="0" err="1" smtClean="0"/>
              <a:t>uuid:</a:t>
            </a:r>
            <a:r>
              <a:rPr lang="en-US" b="1" i="1" dirty="0" err="1" smtClean="0"/>
              <a:t>UUID</a:t>
            </a:r>
            <a:r>
              <a:rPr lang="en-US" b="1" i="1" dirty="0" smtClean="0"/>
              <a:t>&lt;/UDN&gt;</a:t>
            </a:r>
          </a:p>
          <a:p>
            <a:pPr>
              <a:buNone/>
            </a:pPr>
            <a:r>
              <a:rPr lang="en-US" dirty="0" smtClean="0"/>
              <a:t>		&lt;</a:t>
            </a:r>
            <a:r>
              <a:rPr lang="en-US" b="1" dirty="0" smtClean="0"/>
              <a:t>UPC&gt;</a:t>
            </a:r>
            <a:r>
              <a:rPr lang="en-US" b="1" i="1" dirty="0" smtClean="0"/>
              <a:t>Universal Product Code&lt;/UPC&gt;</a:t>
            </a:r>
          </a:p>
          <a:p>
            <a:pPr>
              <a:buNone/>
            </a:pPr>
            <a:r>
              <a:rPr lang="en-US" dirty="0" smtClean="0"/>
              <a:t>		&lt;</a:t>
            </a:r>
            <a:r>
              <a:rPr lang="en-US" b="1" dirty="0" err="1" smtClean="0"/>
              <a:t>iconList</a:t>
            </a:r>
            <a:r>
              <a:rPr lang="en-US" b="1" dirty="0" smtClean="0"/>
              <a:t>&gt;</a:t>
            </a:r>
          </a:p>
          <a:p>
            <a:pPr>
              <a:buNone/>
            </a:pPr>
            <a:r>
              <a:rPr lang="en-US" dirty="0" smtClean="0"/>
              <a:t>			&lt;</a:t>
            </a:r>
            <a:r>
              <a:rPr lang="en-US" b="1" dirty="0" smtClean="0"/>
              <a:t>icon&gt;</a:t>
            </a:r>
          </a:p>
          <a:p>
            <a:pPr>
              <a:buNone/>
            </a:pPr>
            <a:r>
              <a:rPr lang="en-US" dirty="0" smtClean="0"/>
              <a:t>				&lt;</a:t>
            </a:r>
            <a:r>
              <a:rPr lang="en-US" b="1" dirty="0" err="1" smtClean="0"/>
              <a:t>mimetype</a:t>
            </a:r>
            <a:r>
              <a:rPr lang="en-US" b="1" dirty="0" smtClean="0"/>
              <a:t>&gt;image/</a:t>
            </a:r>
            <a:r>
              <a:rPr lang="en-US" b="1" i="1" dirty="0" smtClean="0"/>
              <a:t>format&lt;/</a:t>
            </a:r>
            <a:r>
              <a:rPr lang="en-US" b="1" i="1" dirty="0" err="1" smtClean="0"/>
              <a:t>mimetype</a:t>
            </a:r>
            <a:r>
              <a:rPr lang="en-US" b="1" i="1" dirty="0" smtClean="0"/>
              <a:t>&gt;</a:t>
            </a:r>
          </a:p>
          <a:p>
            <a:pPr>
              <a:buNone/>
            </a:pPr>
            <a:r>
              <a:rPr lang="en-US" dirty="0" smtClean="0"/>
              <a:t>				&lt;</a:t>
            </a:r>
            <a:r>
              <a:rPr lang="en-US" b="1" dirty="0" smtClean="0"/>
              <a:t>width&gt;</a:t>
            </a:r>
            <a:r>
              <a:rPr lang="en-US" b="1" i="1" dirty="0" smtClean="0"/>
              <a:t>horizontal pixels&lt;/width&gt;</a:t>
            </a:r>
          </a:p>
          <a:p>
            <a:pPr>
              <a:buNone/>
            </a:pPr>
            <a:r>
              <a:rPr lang="en-US" dirty="0" smtClean="0"/>
              <a:t>				&lt;</a:t>
            </a:r>
            <a:r>
              <a:rPr lang="en-US" b="1" dirty="0" smtClean="0"/>
              <a:t>height&gt;</a:t>
            </a:r>
            <a:r>
              <a:rPr lang="en-US" b="1" i="1" dirty="0" smtClean="0"/>
              <a:t>vertical pixels&lt;/height&gt;</a:t>
            </a:r>
          </a:p>
          <a:p>
            <a:pPr>
              <a:buNone/>
            </a:pPr>
            <a:r>
              <a:rPr lang="en-US" dirty="0" smtClean="0"/>
              <a:t>				&lt;</a:t>
            </a:r>
            <a:r>
              <a:rPr lang="en-US" b="1" dirty="0" smtClean="0"/>
              <a:t>depth&gt;</a:t>
            </a:r>
            <a:r>
              <a:rPr lang="en-US" b="1" i="1" dirty="0" smtClean="0"/>
              <a:t>color depth&lt;/depth&gt;</a:t>
            </a:r>
          </a:p>
          <a:p>
            <a:pPr>
              <a:buNone/>
            </a:pPr>
            <a:r>
              <a:rPr lang="en-US" dirty="0" smtClean="0"/>
              <a:t>				&lt;</a:t>
            </a:r>
            <a:r>
              <a:rPr lang="en-US" b="1" dirty="0" err="1" smtClean="0"/>
              <a:t>url</a:t>
            </a:r>
            <a:r>
              <a:rPr lang="en-US" b="1" dirty="0" smtClean="0"/>
              <a:t>&gt;</a:t>
            </a:r>
            <a:r>
              <a:rPr lang="en-US" b="1" i="1" dirty="0" smtClean="0"/>
              <a:t>URL to icon&lt;/</a:t>
            </a:r>
            <a:r>
              <a:rPr lang="en-US" b="1" i="1" dirty="0" err="1" smtClean="0"/>
              <a:t>url</a:t>
            </a:r>
            <a:r>
              <a:rPr lang="en-US" b="1" i="1" dirty="0" smtClean="0"/>
              <a:t>&gt;</a:t>
            </a:r>
          </a:p>
          <a:p>
            <a:pPr>
              <a:buNone/>
            </a:pPr>
            <a:r>
              <a:rPr lang="en-US" dirty="0" smtClean="0"/>
              <a:t>			&lt;/</a:t>
            </a:r>
            <a:r>
              <a:rPr lang="en-US" b="1" dirty="0" smtClean="0"/>
              <a:t>icon&gt;</a:t>
            </a:r>
          </a:p>
          <a:p>
            <a:pPr>
              <a:buNone/>
            </a:pPr>
            <a:r>
              <a:rPr lang="en-US" dirty="0" smtClean="0"/>
              <a:t>		&lt;/</a:t>
            </a:r>
            <a:r>
              <a:rPr lang="en-US" b="1" dirty="0" err="1" smtClean="0"/>
              <a:t>iconList</a:t>
            </a:r>
            <a:r>
              <a:rPr lang="en-US" b="1" dirty="0" smtClean="0"/>
              <a:t>&gt;</a:t>
            </a:r>
          </a:p>
          <a:p>
            <a:pPr>
              <a:buNone/>
            </a:pPr>
            <a:r>
              <a:rPr lang="en-US" dirty="0" smtClean="0"/>
              <a:t>		&lt;</a:t>
            </a:r>
            <a:r>
              <a:rPr lang="en-US" b="1" dirty="0" err="1" smtClean="0"/>
              <a:t>serviceList</a:t>
            </a:r>
            <a:r>
              <a:rPr lang="en-US" b="1" dirty="0" smtClean="0"/>
              <a:t>&gt;</a:t>
            </a:r>
          </a:p>
          <a:p>
            <a:pPr>
              <a:buNone/>
            </a:pPr>
            <a:r>
              <a:rPr lang="en-US" dirty="0" smtClean="0"/>
              <a:t>			&lt;</a:t>
            </a:r>
            <a:r>
              <a:rPr lang="en-US" b="1" dirty="0" smtClean="0"/>
              <a:t>service&gt;</a:t>
            </a:r>
          </a:p>
          <a:p>
            <a:pPr>
              <a:buNone/>
            </a:pPr>
            <a:r>
              <a:rPr lang="en-US" dirty="0" smtClean="0"/>
              <a:t>				&lt;</a:t>
            </a:r>
            <a:r>
              <a:rPr lang="en-US" b="1" dirty="0" err="1" smtClean="0"/>
              <a:t>serviceType</a:t>
            </a:r>
            <a:r>
              <a:rPr lang="en-US" b="1" dirty="0" smtClean="0"/>
              <a:t>&gt;</a:t>
            </a:r>
            <a:r>
              <a:rPr lang="en-US" b="1" dirty="0" err="1" smtClean="0"/>
              <a:t>urn:schemas-upnp-org:service:</a:t>
            </a:r>
            <a:r>
              <a:rPr lang="en-US" b="1" i="1" dirty="0" err="1" smtClean="0"/>
              <a:t>serviceType:v</a:t>
            </a:r>
            <a:r>
              <a:rPr lang="en-US" b="1" i="1" dirty="0" smtClean="0"/>
              <a:t>&lt;/</a:t>
            </a:r>
            <a:r>
              <a:rPr lang="en-US" b="1" i="1" dirty="0" err="1" smtClean="0"/>
              <a:t>serviceType</a:t>
            </a:r>
            <a:r>
              <a:rPr lang="en-US" b="1" i="1" dirty="0" smtClean="0"/>
              <a:t>&gt;</a:t>
            </a:r>
          </a:p>
          <a:p>
            <a:pPr>
              <a:buNone/>
            </a:pPr>
            <a:r>
              <a:rPr lang="en-US" dirty="0" smtClean="0"/>
              <a:t>				&lt;</a:t>
            </a:r>
            <a:r>
              <a:rPr lang="en-US" b="1" dirty="0" err="1" smtClean="0"/>
              <a:t>serviceId</a:t>
            </a:r>
            <a:r>
              <a:rPr lang="en-US" b="1" dirty="0" smtClean="0"/>
              <a:t>&gt;</a:t>
            </a:r>
            <a:r>
              <a:rPr lang="en-US" b="1" dirty="0" err="1" smtClean="0"/>
              <a:t>urn:upnp-org:serviceId:</a:t>
            </a:r>
            <a:r>
              <a:rPr lang="en-US" b="1" i="1" dirty="0" err="1" smtClean="0"/>
              <a:t>serviceID</a:t>
            </a:r>
            <a:r>
              <a:rPr lang="en-US" b="1" i="1" dirty="0" smtClean="0"/>
              <a:t>&lt;/</a:t>
            </a:r>
            <a:r>
              <a:rPr lang="en-US" b="1" i="1" dirty="0" err="1" smtClean="0"/>
              <a:t>serviceId</a:t>
            </a:r>
            <a:r>
              <a:rPr lang="en-US" b="1" i="1" dirty="0" smtClean="0"/>
              <a:t>&gt;</a:t>
            </a:r>
          </a:p>
          <a:p>
            <a:pPr>
              <a:buNone/>
            </a:pPr>
            <a:r>
              <a:rPr lang="en-US" dirty="0" smtClean="0"/>
              <a:t>				&lt;</a:t>
            </a:r>
            <a:r>
              <a:rPr lang="en-US" b="1" dirty="0" smtClean="0"/>
              <a:t>SCPDURL&gt;</a:t>
            </a:r>
            <a:r>
              <a:rPr lang="en-US" b="1" i="1" dirty="0" smtClean="0"/>
              <a:t>URL to service description&lt;/SCPDURL&gt;</a:t>
            </a:r>
          </a:p>
          <a:p>
            <a:pPr>
              <a:buNone/>
            </a:pPr>
            <a:r>
              <a:rPr lang="en-US" dirty="0" smtClean="0"/>
              <a:t>				&lt;</a:t>
            </a:r>
            <a:r>
              <a:rPr lang="en-US" b="1" dirty="0" err="1" smtClean="0"/>
              <a:t>controlURL</a:t>
            </a:r>
            <a:r>
              <a:rPr lang="en-US" b="1" dirty="0" smtClean="0"/>
              <a:t>&gt;</a:t>
            </a:r>
            <a:r>
              <a:rPr lang="en-US" b="1" i="1" dirty="0" smtClean="0"/>
              <a:t>URL for control&lt;/</a:t>
            </a:r>
            <a:r>
              <a:rPr lang="en-US" b="1" i="1" dirty="0" err="1" smtClean="0"/>
              <a:t>controlURL</a:t>
            </a:r>
            <a:r>
              <a:rPr lang="en-US" b="1" i="1" dirty="0" smtClean="0"/>
              <a:t>&gt;</a:t>
            </a:r>
          </a:p>
          <a:p>
            <a:pPr>
              <a:buNone/>
            </a:pPr>
            <a:r>
              <a:rPr lang="en-US" dirty="0" smtClean="0"/>
              <a:t>				&lt;</a:t>
            </a:r>
            <a:r>
              <a:rPr lang="en-US" b="1" dirty="0" err="1" smtClean="0"/>
              <a:t>eventSubURL</a:t>
            </a:r>
            <a:r>
              <a:rPr lang="en-US" b="1" dirty="0" smtClean="0"/>
              <a:t>&gt;</a:t>
            </a:r>
            <a:r>
              <a:rPr lang="en-US" b="1" i="1" dirty="0" smtClean="0"/>
              <a:t>URL for </a:t>
            </a:r>
            <a:r>
              <a:rPr lang="en-US" b="1" i="1" dirty="0" err="1" smtClean="0"/>
              <a:t>eventing</a:t>
            </a:r>
            <a:r>
              <a:rPr lang="en-US" b="1" i="1" dirty="0" smtClean="0"/>
              <a:t>&lt;/</a:t>
            </a:r>
            <a:r>
              <a:rPr lang="en-US" b="1" i="1" dirty="0" err="1" smtClean="0"/>
              <a:t>eventSubURL</a:t>
            </a:r>
            <a:r>
              <a:rPr lang="en-US" b="1" i="1" dirty="0" smtClean="0"/>
              <a:t>&gt;</a:t>
            </a:r>
          </a:p>
          <a:p>
            <a:pPr>
              <a:buNone/>
            </a:pPr>
            <a:r>
              <a:rPr lang="en-US" dirty="0" smtClean="0"/>
              <a:t>			&lt;/</a:t>
            </a:r>
            <a:r>
              <a:rPr lang="en-US" b="1" dirty="0" smtClean="0"/>
              <a:t>service&gt;</a:t>
            </a:r>
          </a:p>
          <a:p>
            <a:pPr>
              <a:buNone/>
            </a:pPr>
            <a:r>
              <a:rPr lang="en-US" dirty="0" smtClean="0"/>
              <a:t>		&lt;/</a:t>
            </a:r>
            <a:r>
              <a:rPr lang="en-US" b="1" dirty="0" err="1" smtClean="0"/>
              <a:t>serviceList</a:t>
            </a:r>
            <a:r>
              <a:rPr lang="en-US" b="1" dirty="0" smtClean="0"/>
              <a:t>&gt;</a:t>
            </a:r>
          </a:p>
          <a:p>
            <a:pPr>
              <a:buNone/>
            </a:pPr>
            <a:r>
              <a:rPr lang="en-US" dirty="0" smtClean="0"/>
              <a:t>		&lt;</a:t>
            </a:r>
            <a:r>
              <a:rPr lang="en-US" b="1" dirty="0" err="1" smtClean="0"/>
              <a:t>deviceList</a:t>
            </a:r>
            <a:r>
              <a:rPr lang="en-US" b="1" dirty="0" smtClean="0"/>
              <a:t>&gt;</a:t>
            </a:r>
          </a:p>
          <a:p>
            <a:pPr>
              <a:buNone/>
            </a:pPr>
            <a:r>
              <a:rPr lang="en-US" dirty="0" smtClean="0"/>
              <a:t>			&lt;!-- </a:t>
            </a:r>
            <a:r>
              <a:rPr lang="en-US" i="1" dirty="0" smtClean="0"/>
              <a:t>Description of embedded devices go here -&gt;</a:t>
            </a:r>
          </a:p>
          <a:p>
            <a:pPr>
              <a:buNone/>
            </a:pPr>
            <a:r>
              <a:rPr lang="en-US" dirty="0" smtClean="0"/>
              <a:t>		&lt;/</a:t>
            </a:r>
            <a:r>
              <a:rPr lang="en-US" b="1" dirty="0" err="1" smtClean="0"/>
              <a:t>deviceList</a:t>
            </a:r>
            <a:r>
              <a:rPr lang="en-US" b="1" dirty="0" smtClean="0"/>
              <a:t>&gt;</a:t>
            </a:r>
          </a:p>
          <a:p>
            <a:pPr>
              <a:buNone/>
            </a:pPr>
            <a:r>
              <a:rPr lang="en-US" dirty="0" smtClean="0"/>
              <a:t>		&lt;</a:t>
            </a:r>
            <a:r>
              <a:rPr lang="en-US" b="1" dirty="0" err="1" smtClean="0"/>
              <a:t>presentationURL</a:t>
            </a:r>
            <a:r>
              <a:rPr lang="en-US" b="1" dirty="0" smtClean="0"/>
              <a:t>&gt;</a:t>
            </a:r>
            <a:r>
              <a:rPr lang="en-US" b="1" i="1" dirty="0" smtClean="0"/>
              <a:t>URL for presentation&lt;/</a:t>
            </a:r>
            <a:r>
              <a:rPr lang="en-US" b="1" i="1" dirty="0" err="1" smtClean="0"/>
              <a:t>presentationURL</a:t>
            </a:r>
            <a:r>
              <a:rPr lang="en-US" b="1" i="1" dirty="0" smtClean="0"/>
              <a:t>&gt;</a:t>
            </a:r>
          </a:p>
          <a:p>
            <a:pPr>
              <a:buNone/>
            </a:pPr>
            <a:r>
              <a:rPr lang="en-US" dirty="0" smtClean="0"/>
              <a:t>	&lt;/</a:t>
            </a:r>
            <a:r>
              <a:rPr lang="en-US" b="1" dirty="0" smtClean="0"/>
              <a:t>device&gt;</a:t>
            </a:r>
          </a:p>
          <a:p>
            <a:pPr>
              <a:buNone/>
            </a:pPr>
            <a:r>
              <a:rPr lang="en-US" dirty="0" smtClean="0"/>
              <a:t>&lt;/</a:t>
            </a:r>
            <a:r>
              <a:rPr lang="en-US" b="1" dirty="0" smtClean="0"/>
              <a:t>root&gt;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07/7/12/main" val="2983247213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8580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b="1" dirty="0" smtClean="0"/>
              <a:t>&lt;</a:t>
            </a:r>
            <a:r>
              <a:rPr lang="en-US" b="1" dirty="0" err="1" smtClean="0"/>
              <a:t>scpd</a:t>
            </a:r>
            <a:endParaRPr lang="en-US" b="1" dirty="0" smtClean="0"/>
          </a:p>
          <a:p>
            <a:pPr>
              <a:buNone/>
            </a:pPr>
            <a:r>
              <a:rPr lang="en-US" b="1" dirty="0" err="1" smtClean="0"/>
              <a:t>configId</a:t>
            </a:r>
            <a:r>
              <a:rPr lang="en-US" b="1" dirty="0" smtClean="0"/>
              <a:t>="configuration number"&gt;</a:t>
            </a:r>
          </a:p>
          <a:p>
            <a:pPr>
              <a:buNone/>
            </a:pPr>
            <a:r>
              <a:rPr lang="en-US" b="1" dirty="0" smtClean="0"/>
              <a:t>	&lt;</a:t>
            </a:r>
            <a:r>
              <a:rPr lang="en-US" b="1" dirty="0" err="1" smtClean="0"/>
              <a:t>specVersion</a:t>
            </a:r>
            <a:r>
              <a:rPr lang="en-US" b="1" dirty="0" smtClean="0"/>
              <a:t>&gt;</a:t>
            </a:r>
          </a:p>
          <a:p>
            <a:pPr>
              <a:buNone/>
            </a:pPr>
            <a:r>
              <a:rPr lang="en-US" b="1" dirty="0" smtClean="0"/>
              <a:t>		&lt;major&gt;1&lt;/major&gt;</a:t>
            </a:r>
          </a:p>
          <a:p>
            <a:pPr>
              <a:buNone/>
            </a:pPr>
            <a:r>
              <a:rPr lang="en-US" b="1" dirty="0" smtClean="0"/>
              <a:t>		&lt;minor&gt;1&lt;/minor&gt;</a:t>
            </a:r>
          </a:p>
          <a:p>
            <a:pPr>
              <a:buNone/>
            </a:pPr>
            <a:r>
              <a:rPr lang="en-US" b="1" dirty="0" smtClean="0"/>
              <a:t>	&lt;/</a:t>
            </a:r>
            <a:r>
              <a:rPr lang="en-US" b="1" dirty="0" err="1" smtClean="0"/>
              <a:t>specVersion</a:t>
            </a:r>
            <a:r>
              <a:rPr lang="en-US" b="1" dirty="0" smtClean="0"/>
              <a:t>&gt;</a:t>
            </a:r>
          </a:p>
          <a:p>
            <a:pPr>
              <a:buNone/>
            </a:pPr>
            <a:r>
              <a:rPr lang="en-US" b="1" dirty="0" smtClean="0"/>
              <a:t>	&lt;</a:t>
            </a:r>
            <a:r>
              <a:rPr lang="en-US" b="1" dirty="0" err="1" smtClean="0"/>
              <a:t>actionList</a:t>
            </a:r>
            <a:r>
              <a:rPr lang="en-US" b="1" dirty="0" smtClean="0"/>
              <a:t>&gt;</a:t>
            </a:r>
          </a:p>
          <a:p>
            <a:pPr>
              <a:buNone/>
            </a:pPr>
            <a:r>
              <a:rPr lang="en-US" b="1" dirty="0" smtClean="0"/>
              <a:t>		&lt;action&gt;</a:t>
            </a:r>
          </a:p>
          <a:p>
            <a:pPr>
              <a:buNone/>
            </a:pPr>
            <a:r>
              <a:rPr lang="en-US" b="1" dirty="0" smtClean="0"/>
              <a:t>			&lt;name&gt;</a:t>
            </a:r>
            <a:r>
              <a:rPr lang="en-US" b="1" dirty="0" err="1" smtClean="0"/>
              <a:t>actionName</a:t>
            </a:r>
            <a:r>
              <a:rPr lang="en-US" b="1" dirty="0" smtClean="0"/>
              <a:t>&lt;/name&gt;</a:t>
            </a:r>
          </a:p>
          <a:p>
            <a:pPr>
              <a:buNone/>
            </a:pPr>
            <a:r>
              <a:rPr lang="en-US" b="1" dirty="0" smtClean="0"/>
              <a:t>			&lt;</a:t>
            </a:r>
            <a:r>
              <a:rPr lang="en-US" b="1" dirty="0" err="1" smtClean="0"/>
              <a:t>argumentList</a:t>
            </a:r>
            <a:r>
              <a:rPr lang="en-US" b="1" dirty="0" smtClean="0"/>
              <a:t>&gt;</a:t>
            </a:r>
          </a:p>
          <a:p>
            <a:pPr>
              <a:buNone/>
            </a:pPr>
            <a:r>
              <a:rPr lang="en-US" b="1" dirty="0" smtClean="0"/>
              <a:t>				&lt;argument&gt;</a:t>
            </a:r>
          </a:p>
          <a:p>
            <a:pPr>
              <a:buNone/>
            </a:pPr>
            <a:r>
              <a:rPr lang="en-US" b="1" dirty="0" smtClean="0"/>
              <a:t>					&lt;name&gt;argumentNameIn1&lt;/name&gt;</a:t>
            </a:r>
          </a:p>
          <a:p>
            <a:pPr>
              <a:buNone/>
            </a:pPr>
            <a:r>
              <a:rPr lang="en-US" b="1" dirty="0" smtClean="0"/>
              <a:t>					&lt;direction&gt;in&lt;/direction&gt;</a:t>
            </a:r>
          </a:p>
          <a:p>
            <a:pPr>
              <a:buNone/>
            </a:pPr>
            <a:r>
              <a:rPr lang="en-US" b="1" dirty="0" smtClean="0"/>
              <a:t>					&lt;</a:t>
            </a:r>
            <a:r>
              <a:rPr lang="en-US" b="1" dirty="0" err="1" smtClean="0"/>
              <a:t>relatedStateVariable</a:t>
            </a:r>
            <a:r>
              <a:rPr lang="en-US" b="1" dirty="0" smtClean="0"/>
              <a:t>&gt;</a:t>
            </a:r>
            <a:r>
              <a:rPr lang="en-US" b="1" dirty="0" err="1" smtClean="0"/>
              <a:t>stateVariableName</a:t>
            </a:r>
            <a:r>
              <a:rPr lang="en-US" b="1" dirty="0" smtClean="0"/>
              <a:t>&lt;/</a:t>
            </a:r>
            <a:r>
              <a:rPr lang="en-US" b="1" dirty="0" err="1" smtClean="0"/>
              <a:t>relatedStateVariable</a:t>
            </a:r>
            <a:r>
              <a:rPr lang="en-US" b="1" dirty="0" smtClean="0"/>
              <a:t>&gt;</a:t>
            </a:r>
          </a:p>
          <a:p>
            <a:pPr>
              <a:buNone/>
            </a:pPr>
            <a:r>
              <a:rPr lang="en-US" b="1" dirty="0" smtClean="0"/>
              <a:t>				&lt;/argument&gt;</a:t>
            </a:r>
          </a:p>
          <a:p>
            <a:pPr>
              <a:buNone/>
            </a:pPr>
            <a:r>
              <a:rPr lang="en-US" b="1" dirty="0" smtClean="0"/>
              <a:t>				&lt;argument&gt;</a:t>
            </a:r>
          </a:p>
          <a:p>
            <a:pPr>
              <a:buNone/>
            </a:pPr>
            <a:r>
              <a:rPr lang="en-US" b="1" dirty="0" smtClean="0"/>
              <a:t>					&lt;name&gt;argumentNameOut1&lt;/name&gt;</a:t>
            </a:r>
          </a:p>
          <a:p>
            <a:pPr>
              <a:buNone/>
            </a:pPr>
            <a:r>
              <a:rPr lang="en-US" b="1" dirty="0" smtClean="0"/>
              <a:t>					&lt;direction&gt;out&lt;/direction&gt;</a:t>
            </a:r>
          </a:p>
          <a:p>
            <a:pPr>
              <a:buNone/>
            </a:pPr>
            <a:r>
              <a:rPr lang="en-US" b="1" dirty="0" smtClean="0"/>
              <a:t>					&lt;</a:t>
            </a:r>
            <a:r>
              <a:rPr lang="en-US" b="1" dirty="0" err="1" smtClean="0"/>
              <a:t>retval</a:t>
            </a:r>
            <a:r>
              <a:rPr lang="en-US" b="1" dirty="0" smtClean="0"/>
              <a:t>/&gt;</a:t>
            </a:r>
          </a:p>
          <a:p>
            <a:pPr>
              <a:buNone/>
            </a:pPr>
            <a:r>
              <a:rPr lang="en-US" b="1" dirty="0" smtClean="0"/>
              <a:t>					&lt;</a:t>
            </a:r>
            <a:r>
              <a:rPr lang="en-US" b="1" dirty="0" err="1" smtClean="0"/>
              <a:t>relatedStateVariable</a:t>
            </a:r>
            <a:r>
              <a:rPr lang="en-US" b="1" dirty="0" smtClean="0"/>
              <a:t>&gt;</a:t>
            </a:r>
            <a:r>
              <a:rPr lang="en-US" b="1" dirty="0" err="1" smtClean="0"/>
              <a:t>stateVariableName</a:t>
            </a:r>
            <a:r>
              <a:rPr lang="en-US" b="1" dirty="0" smtClean="0"/>
              <a:t>&lt;/</a:t>
            </a:r>
            <a:r>
              <a:rPr lang="en-US" b="1" dirty="0" err="1" smtClean="0"/>
              <a:t>relatedStateVariable</a:t>
            </a:r>
            <a:r>
              <a:rPr lang="en-US" b="1" dirty="0" smtClean="0"/>
              <a:t>&gt;</a:t>
            </a:r>
          </a:p>
          <a:p>
            <a:pPr>
              <a:buNone/>
            </a:pPr>
            <a:r>
              <a:rPr lang="en-US" b="1" dirty="0" smtClean="0"/>
              <a:t>				&lt;/argument&gt;</a:t>
            </a:r>
          </a:p>
          <a:p>
            <a:pPr>
              <a:buNone/>
            </a:pPr>
            <a:r>
              <a:rPr lang="en-US" b="1" dirty="0" smtClean="0"/>
              <a:t>				&lt;argument&gt;</a:t>
            </a:r>
          </a:p>
          <a:p>
            <a:pPr>
              <a:buNone/>
            </a:pPr>
            <a:r>
              <a:rPr lang="en-US" b="1" dirty="0" smtClean="0"/>
              <a:t>					&lt;name&gt;argumentNameOut2&lt;/name&gt;</a:t>
            </a:r>
          </a:p>
          <a:p>
            <a:pPr>
              <a:buNone/>
            </a:pPr>
            <a:r>
              <a:rPr lang="en-US" b="1" dirty="0" smtClean="0"/>
              <a:t>					&lt;direction&gt;out&lt;/direction&gt;</a:t>
            </a:r>
          </a:p>
          <a:p>
            <a:pPr>
              <a:buNone/>
            </a:pPr>
            <a:r>
              <a:rPr lang="en-US" b="1" dirty="0" smtClean="0"/>
              <a:t>					&lt;</a:t>
            </a:r>
            <a:r>
              <a:rPr lang="en-US" b="1" dirty="0" err="1" smtClean="0"/>
              <a:t>relatedStateVariable</a:t>
            </a:r>
            <a:r>
              <a:rPr lang="en-US" b="1" dirty="0" smtClean="0"/>
              <a:t>&gt;</a:t>
            </a:r>
            <a:r>
              <a:rPr lang="en-US" b="1" dirty="0" err="1" smtClean="0"/>
              <a:t>stateVariableName</a:t>
            </a:r>
            <a:r>
              <a:rPr lang="en-US" b="1" dirty="0" smtClean="0"/>
              <a:t>&lt;/</a:t>
            </a:r>
            <a:r>
              <a:rPr lang="en-US" b="1" dirty="0" err="1" smtClean="0"/>
              <a:t>relatedStateVariable</a:t>
            </a:r>
            <a:r>
              <a:rPr lang="en-US" b="1" dirty="0" smtClean="0"/>
              <a:t>&gt;</a:t>
            </a:r>
          </a:p>
          <a:p>
            <a:pPr>
              <a:buNone/>
            </a:pPr>
            <a:r>
              <a:rPr lang="en-US" b="1" dirty="0" smtClean="0"/>
              <a:t>				&lt;/argument&gt;</a:t>
            </a:r>
          </a:p>
          <a:p>
            <a:pPr>
              <a:buNone/>
            </a:pPr>
            <a:r>
              <a:rPr lang="en-US" b="1" dirty="0" smtClean="0"/>
              <a:t>			&lt;/</a:t>
            </a:r>
            <a:r>
              <a:rPr lang="en-US" b="1" dirty="0" err="1" smtClean="0"/>
              <a:t>argumentList</a:t>
            </a:r>
            <a:r>
              <a:rPr lang="en-US" b="1" dirty="0" smtClean="0"/>
              <a:t>&gt;</a:t>
            </a:r>
          </a:p>
          <a:p>
            <a:pPr>
              <a:buNone/>
            </a:pPr>
            <a:r>
              <a:rPr lang="en-US" b="1" dirty="0" smtClean="0"/>
              <a:t>		&lt;/action&gt;</a:t>
            </a:r>
          </a:p>
          <a:p>
            <a:pPr>
              <a:buNone/>
            </a:pPr>
            <a:r>
              <a:rPr lang="en-US" b="1" dirty="0" smtClean="0"/>
              <a:t>	&lt;/</a:t>
            </a:r>
            <a:r>
              <a:rPr lang="en-US" b="1" dirty="0" err="1" smtClean="0"/>
              <a:t>actionList</a:t>
            </a:r>
            <a:r>
              <a:rPr lang="en-US" b="1" dirty="0" smtClean="0"/>
              <a:t>&gt;</a:t>
            </a:r>
          </a:p>
          <a:p>
            <a:pPr>
              <a:buNone/>
            </a:pPr>
            <a:r>
              <a:rPr lang="en-US" b="1" dirty="0" smtClean="0"/>
              <a:t>	&lt;</a:t>
            </a:r>
            <a:r>
              <a:rPr lang="en-US" b="1" dirty="0" err="1" smtClean="0"/>
              <a:t>serviceStateTable</a:t>
            </a:r>
            <a:r>
              <a:rPr lang="en-US" b="1" dirty="0" smtClean="0"/>
              <a:t>&gt;</a:t>
            </a:r>
          </a:p>
          <a:p>
            <a:pPr>
              <a:buNone/>
            </a:pPr>
            <a:r>
              <a:rPr lang="en-US" b="1" dirty="0" smtClean="0"/>
              <a:t>		&lt;</a:t>
            </a:r>
            <a:r>
              <a:rPr lang="en-US" b="1" dirty="0" err="1" smtClean="0"/>
              <a:t>stateVariable</a:t>
            </a:r>
            <a:r>
              <a:rPr lang="en-US" b="1" dirty="0" smtClean="0"/>
              <a:t> </a:t>
            </a:r>
            <a:r>
              <a:rPr lang="en-US" b="1" dirty="0" err="1" smtClean="0"/>
              <a:t>sendEvents</a:t>
            </a:r>
            <a:r>
              <a:rPr lang="en-US" b="1" dirty="0" smtClean="0"/>
              <a:t>="yes"|"no" multicast="yes"|"no"&gt;</a:t>
            </a:r>
          </a:p>
          <a:p>
            <a:pPr>
              <a:buNone/>
            </a:pPr>
            <a:r>
              <a:rPr lang="en-US" b="1" dirty="0" smtClean="0"/>
              <a:t>			&lt;name&gt;</a:t>
            </a:r>
            <a:r>
              <a:rPr lang="en-US" b="1" dirty="0" err="1" smtClean="0"/>
              <a:t>variableName</a:t>
            </a:r>
            <a:r>
              <a:rPr lang="en-US" b="1" dirty="0" smtClean="0"/>
              <a:t>&lt;/name&gt;</a:t>
            </a:r>
          </a:p>
          <a:p>
            <a:pPr>
              <a:buNone/>
            </a:pPr>
            <a:r>
              <a:rPr lang="en-US" b="1" dirty="0" smtClean="0"/>
              <a:t>			&lt;</a:t>
            </a:r>
            <a:r>
              <a:rPr lang="en-US" b="1" dirty="0" err="1" smtClean="0"/>
              <a:t>dataType</a:t>
            </a:r>
            <a:r>
              <a:rPr lang="en-US" b="1" dirty="0" smtClean="0"/>
              <a:t>&gt;basic data type&lt;/</a:t>
            </a:r>
            <a:r>
              <a:rPr lang="en-US" b="1" dirty="0" err="1" smtClean="0"/>
              <a:t>dataType</a:t>
            </a:r>
            <a:r>
              <a:rPr lang="en-US" b="1" dirty="0" smtClean="0"/>
              <a:t>&gt;</a:t>
            </a:r>
          </a:p>
          <a:p>
            <a:pPr>
              <a:buNone/>
            </a:pPr>
            <a:r>
              <a:rPr lang="en-US" b="1" dirty="0" smtClean="0"/>
              <a:t>			&lt;</a:t>
            </a:r>
            <a:r>
              <a:rPr lang="en-US" b="1" dirty="0" err="1" smtClean="0"/>
              <a:t>defaultValue</a:t>
            </a:r>
            <a:r>
              <a:rPr lang="en-US" b="1" dirty="0" smtClean="0"/>
              <a:t>&gt;default value&lt;/</a:t>
            </a:r>
            <a:r>
              <a:rPr lang="en-US" b="1" dirty="0" err="1" smtClean="0"/>
              <a:t>defaultValue</a:t>
            </a:r>
            <a:r>
              <a:rPr lang="en-US" b="1" dirty="0" smtClean="0"/>
              <a:t>&gt;</a:t>
            </a:r>
          </a:p>
          <a:p>
            <a:pPr>
              <a:buNone/>
            </a:pPr>
            <a:r>
              <a:rPr lang="en-US" b="1" dirty="0" smtClean="0"/>
              <a:t>			&lt;</a:t>
            </a:r>
            <a:r>
              <a:rPr lang="en-US" b="1" dirty="0" err="1" smtClean="0"/>
              <a:t>allowedValueRange</a:t>
            </a:r>
            <a:r>
              <a:rPr lang="en-US" b="1" dirty="0" smtClean="0"/>
              <a:t>&gt;</a:t>
            </a:r>
          </a:p>
          <a:p>
            <a:pPr>
              <a:buNone/>
            </a:pPr>
            <a:r>
              <a:rPr lang="en-US" b="1" dirty="0" smtClean="0"/>
              <a:t>				&lt;minimum&gt;minimum value&lt;/minimum&gt;</a:t>
            </a:r>
          </a:p>
          <a:p>
            <a:pPr>
              <a:buNone/>
            </a:pPr>
            <a:r>
              <a:rPr lang="en-US" b="1" dirty="0" smtClean="0"/>
              <a:t>				&lt;maximum&gt;maximum value&lt;/maximum&gt;</a:t>
            </a:r>
          </a:p>
          <a:p>
            <a:pPr>
              <a:buNone/>
            </a:pPr>
            <a:r>
              <a:rPr lang="en-US" b="1" dirty="0" smtClean="0"/>
              <a:t>				&lt;step&gt;increment value&lt;/step&gt;</a:t>
            </a:r>
          </a:p>
          <a:p>
            <a:pPr>
              <a:buNone/>
            </a:pPr>
            <a:r>
              <a:rPr lang="en-US" b="1" dirty="0" smtClean="0"/>
              <a:t>			&lt;/</a:t>
            </a:r>
            <a:r>
              <a:rPr lang="en-US" b="1" dirty="0" err="1" smtClean="0"/>
              <a:t>allowedValueRange</a:t>
            </a:r>
            <a:r>
              <a:rPr lang="en-US" b="1" dirty="0" smtClean="0"/>
              <a:t>&gt;</a:t>
            </a:r>
          </a:p>
          <a:p>
            <a:pPr>
              <a:buNone/>
            </a:pPr>
            <a:r>
              <a:rPr lang="en-US" b="1" dirty="0" smtClean="0"/>
              <a:t>		&lt;/</a:t>
            </a:r>
            <a:r>
              <a:rPr lang="en-US" b="1" dirty="0" err="1" smtClean="0"/>
              <a:t>stateVariable</a:t>
            </a:r>
            <a:r>
              <a:rPr lang="en-US" b="1" dirty="0" smtClean="0"/>
              <a:t>&gt;</a:t>
            </a:r>
          </a:p>
          <a:p>
            <a:pPr>
              <a:buNone/>
            </a:pPr>
            <a:r>
              <a:rPr lang="en-US" b="1" dirty="0" smtClean="0"/>
              <a:t>		&lt;</a:t>
            </a:r>
            <a:r>
              <a:rPr lang="en-US" b="1" dirty="0" err="1" smtClean="0"/>
              <a:t>stateVariable</a:t>
            </a:r>
            <a:r>
              <a:rPr lang="en-US" b="1" dirty="0" smtClean="0"/>
              <a:t> </a:t>
            </a:r>
            <a:r>
              <a:rPr lang="en-US" b="1" dirty="0" err="1" smtClean="0"/>
              <a:t>sendEvents</a:t>
            </a:r>
            <a:r>
              <a:rPr lang="en-US" b="1" dirty="0" smtClean="0"/>
              <a:t>="yes"|"no" multicast="yes"|"no"&gt;</a:t>
            </a:r>
          </a:p>
          <a:p>
            <a:pPr>
              <a:buNone/>
            </a:pPr>
            <a:r>
              <a:rPr lang="en-US" b="1" dirty="0" smtClean="0"/>
              <a:t>			&lt;name&gt;</a:t>
            </a:r>
            <a:r>
              <a:rPr lang="en-US" b="1" dirty="0" err="1" smtClean="0"/>
              <a:t>variableName</a:t>
            </a:r>
            <a:r>
              <a:rPr lang="en-US" b="1" dirty="0" smtClean="0"/>
              <a:t>&lt;/name&gt;</a:t>
            </a:r>
          </a:p>
          <a:p>
            <a:pPr>
              <a:buNone/>
            </a:pPr>
            <a:r>
              <a:rPr lang="en-US" b="1" dirty="0" smtClean="0"/>
              <a:t>			&lt;</a:t>
            </a:r>
            <a:r>
              <a:rPr lang="en-US" b="1" dirty="0" err="1" smtClean="0"/>
              <a:t>dataType</a:t>
            </a:r>
            <a:r>
              <a:rPr lang="en-US" b="1" dirty="0" smtClean="0"/>
              <a:t> type="dt1:variable data type"&gt;string&lt;/</a:t>
            </a:r>
            <a:r>
              <a:rPr lang="en-US" b="1" dirty="0" err="1" smtClean="0"/>
              <a:t>dataType</a:t>
            </a:r>
            <a:r>
              <a:rPr lang="en-US" b="1" dirty="0" smtClean="0"/>
              <a:t>&gt;</a:t>
            </a:r>
          </a:p>
          <a:p>
            <a:pPr>
              <a:buNone/>
            </a:pPr>
            <a:r>
              <a:rPr lang="en-US" b="1" dirty="0" smtClean="0"/>
              <a:t>			&lt;</a:t>
            </a:r>
            <a:r>
              <a:rPr lang="en-US" b="1" dirty="0" err="1" smtClean="0"/>
              <a:t>defaultValue</a:t>
            </a:r>
            <a:r>
              <a:rPr lang="en-US" b="1" dirty="0" smtClean="0"/>
              <a:t>&gt;default value&lt;/</a:t>
            </a:r>
            <a:r>
              <a:rPr lang="en-US" b="1" dirty="0" err="1" smtClean="0"/>
              <a:t>defaultValue</a:t>
            </a:r>
            <a:r>
              <a:rPr lang="en-US" b="1" dirty="0" smtClean="0"/>
              <a:t>&gt;</a:t>
            </a:r>
          </a:p>
          <a:p>
            <a:pPr>
              <a:buNone/>
            </a:pPr>
            <a:r>
              <a:rPr lang="en-US" b="1" dirty="0" smtClean="0"/>
              <a:t>			&lt;</a:t>
            </a:r>
            <a:r>
              <a:rPr lang="en-US" b="1" dirty="0" err="1" smtClean="0"/>
              <a:t>allowedValueList</a:t>
            </a:r>
            <a:r>
              <a:rPr lang="en-US" b="1" dirty="0" smtClean="0"/>
              <a:t>&gt;</a:t>
            </a:r>
          </a:p>
          <a:p>
            <a:pPr>
              <a:buNone/>
            </a:pPr>
            <a:r>
              <a:rPr lang="en-US" b="1" dirty="0" smtClean="0"/>
              <a:t>				&lt;</a:t>
            </a:r>
            <a:r>
              <a:rPr lang="en-US" b="1" dirty="0" err="1" smtClean="0"/>
              <a:t>allowedValue</a:t>
            </a:r>
            <a:r>
              <a:rPr lang="en-US" b="1" dirty="0" smtClean="0"/>
              <a:t>&gt;enumerated value&lt;/</a:t>
            </a:r>
            <a:r>
              <a:rPr lang="en-US" b="1" dirty="0" err="1" smtClean="0"/>
              <a:t>allowedValue</a:t>
            </a:r>
            <a:r>
              <a:rPr lang="en-US" b="1" dirty="0" smtClean="0"/>
              <a:t>&gt;</a:t>
            </a:r>
          </a:p>
          <a:p>
            <a:pPr>
              <a:buNone/>
            </a:pPr>
            <a:r>
              <a:rPr lang="en-US" b="1" dirty="0" smtClean="0"/>
              <a:t>			&lt;/</a:t>
            </a:r>
            <a:r>
              <a:rPr lang="en-US" b="1" dirty="0" err="1" smtClean="0"/>
              <a:t>allowedValueList</a:t>
            </a:r>
            <a:r>
              <a:rPr lang="en-US" b="1" dirty="0" smtClean="0"/>
              <a:t>&gt;</a:t>
            </a:r>
          </a:p>
          <a:p>
            <a:pPr>
              <a:buNone/>
            </a:pPr>
            <a:r>
              <a:rPr lang="en-US" b="1" dirty="0" smtClean="0"/>
              <a:t>		&lt;/</a:t>
            </a:r>
            <a:r>
              <a:rPr lang="en-US" b="1" dirty="0" err="1" smtClean="0"/>
              <a:t>stateVariable</a:t>
            </a:r>
            <a:r>
              <a:rPr lang="en-US" b="1" dirty="0" smtClean="0"/>
              <a:t>&gt;</a:t>
            </a:r>
          </a:p>
          <a:p>
            <a:pPr>
              <a:buNone/>
            </a:pPr>
            <a:r>
              <a:rPr lang="en-US" b="1" dirty="0" smtClean="0"/>
              <a:t>		&lt;</a:t>
            </a:r>
            <a:r>
              <a:rPr lang="en-US" b="1" dirty="0" err="1" smtClean="0"/>
              <a:t>stateVariable</a:t>
            </a:r>
            <a:r>
              <a:rPr lang="en-US" b="1" dirty="0" smtClean="0"/>
              <a:t> </a:t>
            </a:r>
            <a:r>
              <a:rPr lang="en-US" b="1" dirty="0" err="1" smtClean="0"/>
              <a:t>sendEvents</a:t>
            </a:r>
            <a:r>
              <a:rPr lang="en-US" b="1" dirty="0" smtClean="0"/>
              <a:t>="yes"|"no" multicast="yes"|"no"&gt;</a:t>
            </a:r>
          </a:p>
          <a:p>
            <a:pPr>
              <a:buNone/>
            </a:pPr>
            <a:r>
              <a:rPr lang="en-US" b="1" dirty="0" smtClean="0"/>
              <a:t>			&lt;name&gt;</a:t>
            </a:r>
            <a:r>
              <a:rPr lang="en-US" b="1" dirty="0" err="1" smtClean="0"/>
              <a:t>variableName</a:t>
            </a:r>
            <a:r>
              <a:rPr lang="en-US" b="1" dirty="0" smtClean="0"/>
              <a:t>&lt;/name&gt;</a:t>
            </a:r>
          </a:p>
          <a:p>
            <a:pPr>
              <a:buNone/>
            </a:pPr>
            <a:r>
              <a:rPr lang="en-US" b="1" dirty="0" smtClean="0"/>
              <a:t>			&lt;</a:t>
            </a:r>
            <a:r>
              <a:rPr lang="en-US" b="1" dirty="0" err="1" smtClean="0"/>
              <a:t>dataType</a:t>
            </a:r>
            <a:r>
              <a:rPr lang="en-US" b="1" dirty="0" smtClean="0"/>
              <a:t> type="dt2:vendor data type"&gt;string&lt;/</a:t>
            </a:r>
            <a:r>
              <a:rPr lang="en-US" b="1" dirty="0" err="1" smtClean="0"/>
              <a:t>dataType</a:t>
            </a:r>
            <a:r>
              <a:rPr lang="en-US" b="1" dirty="0" smtClean="0"/>
              <a:t>&gt;</a:t>
            </a:r>
          </a:p>
          <a:p>
            <a:pPr>
              <a:buNone/>
            </a:pPr>
            <a:r>
              <a:rPr lang="en-US" b="1" dirty="0" smtClean="0"/>
              <a:t>			&lt;</a:t>
            </a:r>
            <a:r>
              <a:rPr lang="en-US" b="1" dirty="0" err="1" smtClean="0"/>
              <a:t>defaultValue</a:t>
            </a:r>
            <a:r>
              <a:rPr lang="en-US" b="1" dirty="0" smtClean="0"/>
              <a:t>&gt;default value&lt;/</a:t>
            </a:r>
            <a:r>
              <a:rPr lang="en-US" b="1" dirty="0" err="1" smtClean="0"/>
              <a:t>defaultValue</a:t>
            </a:r>
            <a:r>
              <a:rPr lang="en-US" b="1" dirty="0" smtClean="0"/>
              <a:t>&gt;</a:t>
            </a:r>
          </a:p>
          <a:p>
            <a:pPr>
              <a:buNone/>
            </a:pPr>
            <a:r>
              <a:rPr lang="en-US" b="1" dirty="0" smtClean="0"/>
              <a:t>		&lt;/</a:t>
            </a:r>
            <a:r>
              <a:rPr lang="en-US" b="1" dirty="0" err="1" smtClean="0"/>
              <a:t>stateVariable</a:t>
            </a:r>
            <a:r>
              <a:rPr lang="en-US" b="1" dirty="0" smtClean="0"/>
              <a:t>&gt;</a:t>
            </a:r>
          </a:p>
          <a:p>
            <a:pPr>
              <a:buNone/>
            </a:pPr>
            <a:r>
              <a:rPr lang="en-US" b="1" dirty="0" smtClean="0"/>
              <a:t>	&lt;/</a:t>
            </a:r>
            <a:r>
              <a:rPr lang="en-US" b="1" dirty="0" err="1" smtClean="0"/>
              <a:t>serviceStateTable</a:t>
            </a:r>
            <a:r>
              <a:rPr lang="en-US" b="1" dirty="0" smtClean="0"/>
              <a:t>&gt;</a:t>
            </a:r>
          </a:p>
          <a:p>
            <a:pPr>
              <a:buNone/>
            </a:pPr>
            <a:r>
              <a:rPr lang="en-US" b="1" dirty="0" smtClean="0"/>
              <a:t>&lt;/</a:t>
            </a:r>
            <a:r>
              <a:rPr lang="en-US" b="1" dirty="0" err="1" smtClean="0"/>
              <a:t>scpd</a:t>
            </a:r>
            <a:r>
              <a:rPr lang="en-US" b="1" dirty="0" smtClean="0"/>
              <a:t>&gt;</a:t>
            </a:r>
          </a:p>
          <a:p>
            <a:pPr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07/7/12/main" val="4220604404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Control: Invoking an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096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dirty="0" smtClean="0"/>
              <a:t>POST </a:t>
            </a:r>
            <a:r>
              <a:rPr lang="en-US" sz="1800" i="1" dirty="0" smtClean="0"/>
              <a:t>path control URL HTTP/1.0</a:t>
            </a:r>
          </a:p>
          <a:p>
            <a:pPr>
              <a:buNone/>
            </a:pPr>
            <a:r>
              <a:rPr lang="en-US" sz="1800" dirty="0" smtClean="0"/>
              <a:t>HOST: </a:t>
            </a:r>
            <a:r>
              <a:rPr lang="en-US" sz="1800" i="1" dirty="0" err="1" smtClean="0"/>
              <a:t>hostname:portNumber</a:t>
            </a:r>
            <a:endParaRPr lang="en-US" sz="1800" i="1" dirty="0" smtClean="0"/>
          </a:p>
          <a:p>
            <a:pPr>
              <a:buNone/>
            </a:pPr>
            <a:r>
              <a:rPr lang="en-US" sz="1800" dirty="0" smtClean="0"/>
              <a:t>CONTENT-LENGTH: </a:t>
            </a:r>
            <a:r>
              <a:rPr lang="en-US" sz="1800" i="1" dirty="0" smtClean="0"/>
              <a:t>bytes in body</a:t>
            </a:r>
          </a:p>
          <a:p>
            <a:pPr>
              <a:buNone/>
            </a:pPr>
            <a:r>
              <a:rPr lang="en-US" sz="1800" dirty="0" smtClean="0"/>
              <a:t>CONTENT-TYPE: text/xml; </a:t>
            </a:r>
            <a:r>
              <a:rPr lang="en-US" sz="1800" dirty="0" err="1" smtClean="0"/>
              <a:t>charset</a:t>
            </a:r>
            <a:r>
              <a:rPr lang="en-US" sz="1800" dirty="0" smtClean="0"/>
              <a:t>="utf-8"</a:t>
            </a:r>
          </a:p>
          <a:p>
            <a:pPr>
              <a:buNone/>
            </a:pPr>
            <a:r>
              <a:rPr lang="en-US" sz="1800" dirty="0" smtClean="0"/>
              <a:t>USER-AGENT: </a:t>
            </a:r>
            <a:r>
              <a:rPr lang="en-US" sz="1800" i="1" dirty="0" smtClean="0"/>
              <a:t>OS/version UPnP/1.1 product/version</a:t>
            </a:r>
          </a:p>
          <a:p>
            <a:pPr>
              <a:buNone/>
            </a:pPr>
            <a:r>
              <a:rPr lang="en-US" sz="1800" dirty="0" smtClean="0"/>
              <a:t>SOAPACTION: "</a:t>
            </a:r>
            <a:r>
              <a:rPr lang="en-US" sz="1800" dirty="0" err="1" smtClean="0"/>
              <a:t>urn:</a:t>
            </a:r>
            <a:r>
              <a:rPr lang="en-US" sz="1800" b="1" dirty="0" err="1" smtClean="0"/>
              <a:t>schemas-upnp-org:service:</a:t>
            </a:r>
            <a:r>
              <a:rPr lang="en-US" sz="1800" b="1" i="1" dirty="0" err="1" smtClean="0"/>
              <a:t>serviceType:v#actionName</a:t>
            </a:r>
            <a:r>
              <a:rPr lang="en-US" sz="1800" b="1" i="1" dirty="0" smtClean="0"/>
              <a:t>"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&lt;?xml version="1.0"?&gt;</a:t>
            </a:r>
          </a:p>
          <a:p>
            <a:pPr>
              <a:buNone/>
            </a:pPr>
            <a:r>
              <a:rPr lang="en-US" sz="1800" dirty="0" smtClean="0"/>
              <a:t>&lt;</a:t>
            </a:r>
            <a:r>
              <a:rPr lang="en-US" sz="1800" i="1" dirty="0" smtClean="0"/>
              <a:t>s:Envelope</a:t>
            </a:r>
          </a:p>
          <a:p>
            <a:pPr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xmlns:s</a:t>
            </a:r>
            <a:r>
              <a:rPr lang="en-US" sz="1800" dirty="0" smtClean="0"/>
              <a:t>="http://schemas.xmlsoap.org/soap/envelope/"</a:t>
            </a:r>
          </a:p>
          <a:p>
            <a:pPr>
              <a:buNone/>
            </a:pPr>
            <a:r>
              <a:rPr lang="en-US" sz="1800" i="1" dirty="0" smtClean="0"/>
              <a:t>	s:encodingStyle="http://schemas.xmlsoap.org/soap/encoding/"&gt;</a:t>
            </a:r>
          </a:p>
          <a:p>
            <a:pPr>
              <a:buNone/>
            </a:pPr>
            <a:r>
              <a:rPr lang="en-US" sz="1800" dirty="0" smtClean="0"/>
              <a:t>	&lt;</a:t>
            </a:r>
            <a:r>
              <a:rPr lang="en-US" sz="1800" i="1" dirty="0" smtClean="0"/>
              <a:t>s:Body&gt;</a:t>
            </a:r>
          </a:p>
          <a:p>
            <a:pPr>
              <a:buNone/>
            </a:pPr>
            <a:r>
              <a:rPr lang="en-US" sz="1800" dirty="0" smtClean="0"/>
              <a:t>		&lt;</a:t>
            </a:r>
            <a:r>
              <a:rPr lang="en-US" sz="1800" i="1" dirty="0" smtClean="0"/>
              <a:t>u:actionName </a:t>
            </a:r>
            <a:r>
              <a:rPr lang="en-US" sz="1800" i="1" dirty="0" err="1" smtClean="0"/>
              <a:t>xmlns:u</a:t>
            </a:r>
            <a:r>
              <a:rPr lang="en-US" sz="1800" i="1" dirty="0" smtClean="0"/>
              <a:t>="</a:t>
            </a:r>
            <a:r>
              <a:rPr lang="en-US" sz="1800" i="1" dirty="0" err="1" smtClean="0"/>
              <a:t>urn:</a:t>
            </a:r>
            <a:r>
              <a:rPr lang="en-US" sz="1800" b="1" i="1" dirty="0" err="1" smtClean="0"/>
              <a:t>schemas-upnp-org:service:serviceType:v</a:t>
            </a:r>
            <a:r>
              <a:rPr lang="en-US" sz="1800" b="1" i="1" dirty="0" smtClean="0"/>
              <a:t>"&gt;</a:t>
            </a:r>
          </a:p>
          <a:p>
            <a:pPr>
              <a:buNone/>
            </a:pPr>
            <a:r>
              <a:rPr lang="en-US" sz="1800" dirty="0" smtClean="0"/>
              <a:t>			&lt;</a:t>
            </a:r>
            <a:r>
              <a:rPr lang="en-US" sz="1800" i="1" dirty="0" err="1" smtClean="0"/>
              <a:t>argumentName</a:t>
            </a:r>
            <a:r>
              <a:rPr lang="en-US" sz="1800" i="1" dirty="0" smtClean="0"/>
              <a:t>&gt;in </a:t>
            </a:r>
            <a:r>
              <a:rPr lang="en-US" sz="1800" i="1" dirty="0" err="1" smtClean="0"/>
              <a:t>arg</a:t>
            </a:r>
            <a:r>
              <a:rPr lang="en-US" sz="1800" i="1" dirty="0" smtClean="0"/>
              <a:t> value&lt;/</a:t>
            </a:r>
            <a:r>
              <a:rPr lang="en-US" sz="1800" i="1" dirty="0" err="1" smtClean="0"/>
              <a:t>argumentName</a:t>
            </a:r>
            <a:r>
              <a:rPr lang="en-US" sz="1800" i="1" dirty="0" smtClean="0"/>
              <a:t>&gt;</a:t>
            </a:r>
          </a:p>
          <a:p>
            <a:pPr>
              <a:buNone/>
            </a:pPr>
            <a:r>
              <a:rPr lang="en-US" sz="1800" dirty="0" smtClean="0"/>
              <a:t>		&lt;/</a:t>
            </a:r>
            <a:r>
              <a:rPr lang="en-US" sz="1800" i="1" dirty="0" smtClean="0"/>
              <a:t>u:actionName&gt;</a:t>
            </a:r>
          </a:p>
          <a:p>
            <a:pPr>
              <a:buNone/>
            </a:pPr>
            <a:r>
              <a:rPr lang="en-US" sz="1800" dirty="0" smtClean="0"/>
              <a:t>	&lt;/</a:t>
            </a:r>
            <a:r>
              <a:rPr lang="en-US" sz="1800" i="1" dirty="0" smtClean="0"/>
              <a:t>s:Body&gt;</a:t>
            </a:r>
          </a:p>
          <a:p>
            <a:pPr>
              <a:buNone/>
            </a:pPr>
            <a:r>
              <a:rPr lang="en-US" sz="1800" dirty="0" smtClean="0"/>
              <a:t>&lt;/</a:t>
            </a:r>
            <a:r>
              <a:rPr lang="en-US" sz="1800" i="1" dirty="0" smtClean="0"/>
              <a:t>s:Envelope&gt;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07/7/12/main" val="1956064632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Action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943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HTTP/1.0 200 OK</a:t>
            </a:r>
          </a:p>
          <a:p>
            <a:pPr>
              <a:buNone/>
            </a:pPr>
            <a:r>
              <a:rPr lang="en-US" dirty="0" smtClean="0"/>
              <a:t>CONTENT-TYPE: text/xml; </a:t>
            </a:r>
            <a:r>
              <a:rPr lang="en-US" dirty="0" err="1" smtClean="0"/>
              <a:t>charset</a:t>
            </a:r>
            <a:r>
              <a:rPr lang="en-US" dirty="0" smtClean="0"/>
              <a:t>="utf-8"</a:t>
            </a:r>
          </a:p>
          <a:p>
            <a:pPr>
              <a:buNone/>
            </a:pPr>
            <a:r>
              <a:rPr lang="en-US" dirty="0" smtClean="0"/>
              <a:t>DATE: </a:t>
            </a:r>
            <a:r>
              <a:rPr lang="en-US" i="1" dirty="0" smtClean="0"/>
              <a:t>when response was generated</a:t>
            </a:r>
          </a:p>
          <a:p>
            <a:pPr>
              <a:buNone/>
            </a:pPr>
            <a:r>
              <a:rPr lang="en-US" dirty="0" smtClean="0"/>
              <a:t>SERVER: </a:t>
            </a:r>
            <a:r>
              <a:rPr lang="en-US" i="1" dirty="0" smtClean="0"/>
              <a:t>OS/version UPnP/1.1 product/version</a:t>
            </a:r>
          </a:p>
          <a:p>
            <a:pPr>
              <a:buNone/>
            </a:pPr>
            <a:r>
              <a:rPr lang="en-US" dirty="0" smtClean="0"/>
              <a:t>CONTENT-LENGTH: </a:t>
            </a:r>
            <a:r>
              <a:rPr lang="en-US" i="1" dirty="0" smtClean="0"/>
              <a:t>bytes in body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&lt;?xml version="1.0"?&gt;</a:t>
            </a:r>
          </a:p>
          <a:p>
            <a:pPr>
              <a:buNone/>
            </a:pPr>
            <a:r>
              <a:rPr lang="en-US" dirty="0" smtClean="0"/>
              <a:t>	&lt;</a:t>
            </a:r>
            <a:r>
              <a:rPr lang="en-US" i="1" dirty="0" smtClean="0"/>
              <a:t>s:Envelope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xmlns:</a:t>
            </a:r>
            <a:r>
              <a:rPr lang="en-US" i="1" dirty="0" err="1" smtClean="0"/>
              <a:t>s</a:t>
            </a:r>
            <a:r>
              <a:rPr lang="en-US" i="1" dirty="0" smtClean="0"/>
              <a:t>="http://schemas.xmlsoap.org/soap/envelope/"</a:t>
            </a:r>
          </a:p>
          <a:p>
            <a:pPr>
              <a:buNone/>
            </a:pPr>
            <a:r>
              <a:rPr lang="en-US" i="1" dirty="0" smtClean="0"/>
              <a:t>		s:encodingStyle="http://schemas.xmlsoap.org/soap/encoding/"&gt;</a:t>
            </a:r>
          </a:p>
          <a:p>
            <a:pPr>
              <a:buNone/>
            </a:pPr>
            <a:r>
              <a:rPr lang="en-US" dirty="0" smtClean="0"/>
              <a:t>	&lt;</a:t>
            </a:r>
            <a:r>
              <a:rPr lang="en-US" i="1" dirty="0" smtClean="0"/>
              <a:t>s:Body&gt;</a:t>
            </a:r>
          </a:p>
          <a:p>
            <a:pPr>
              <a:buNone/>
            </a:pPr>
            <a:r>
              <a:rPr lang="en-US" dirty="0" smtClean="0"/>
              <a:t>		&lt;</a:t>
            </a:r>
            <a:r>
              <a:rPr lang="en-US" i="1" dirty="0" smtClean="0"/>
              <a:t>u:actionNameResponse </a:t>
            </a:r>
            <a:r>
              <a:rPr lang="en-US" i="1" dirty="0" err="1" smtClean="0"/>
              <a:t>xmlns:u</a:t>
            </a:r>
            <a:r>
              <a:rPr lang="en-US" i="1" dirty="0" smtClean="0"/>
              <a:t>=</a:t>
            </a:r>
            <a:br>
              <a:rPr lang="en-US" i="1" dirty="0" smtClean="0"/>
            </a:br>
            <a:r>
              <a:rPr lang="en-US" i="1" dirty="0" smtClean="0"/>
              <a:t>	        "</a:t>
            </a:r>
            <a:r>
              <a:rPr lang="en-US" i="1" dirty="0" err="1" smtClean="0"/>
              <a:t>urn:</a:t>
            </a:r>
            <a:r>
              <a:rPr lang="en-US" b="1" i="1" dirty="0" err="1" smtClean="0"/>
              <a:t>schemas-upnp-org:service:serviceType:v</a:t>
            </a:r>
            <a:r>
              <a:rPr lang="en-US" b="1" i="1" dirty="0" smtClean="0"/>
              <a:t>"&gt;</a:t>
            </a:r>
          </a:p>
          <a:p>
            <a:pPr>
              <a:buNone/>
            </a:pPr>
            <a:r>
              <a:rPr lang="en-US" dirty="0" smtClean="0"/>
              <a:t>			&lt;</a:t>
            </a:r>
            <a:r>
              <a:rPr lang="en-US" i="1" dirty="0" err="1" smtClean="0"/>
              <a:t>argumentName</a:t>
            </a:r>
            <a:r>
              <a:rPr lang="en-US" i="1" dirty="0" smtClean="0"/>
              <a:t>&gt;out </a:t>
            </a:r>
            <a:r>
              <a:rPr lang="en-US" i="1" dirty="0" err="1" smtClean="0"/>
              <a:t>arg</a:t>
            </a:r>
            <a:r>
              <a:rPr lang="en-US" i="1" dirty="0" smtClean="0"/>
              <a:t> value&lt;/</a:t>
            </a:r>
            <a:r>
              <a:rPr lang="en-US" i="1" dirty="0" err="1" smtClean="0"/>
              <a:t>argumentName</a:t>
            </a:r>
            <a:r>
              <a:rPr lang="en-US" i="1" dirty="0" smtClean="0"/>
              <a:t>&gt;</a:t>
            </a:r>
          </a:p>
          <a:p>
            <a:pPr>
              <a:buNone/>
            </a:pPr>
            <a:r>
              <a:rPr lang="en-US" dirty="0" smtClean="0"/>
              <a:t>		&lt;/</a:t>
            </a:r>
            <a:r>
              <a:rPr lang="en-US" i="1" dirty="0" smtClean="0"/>
              <a:t>u:actionNameResponse&gt;</a:t>
            </a:r>
          </a:p>
          <a:p>
            <a:pPr>
              <a:buNone/>
            </a:pPr>
            <a:r>
              <a:rPr lang="en-US" dirty="0" smtClean="0"/>
              <a:t>	&lt;/</a:t>
            </a:r>
            <a:r>
              <a:rPr lang="en-US" i="1" dirty="0" smtClean="0"/>
              <a:t>s:Body&gt;</a:t>
            </a:r>
          </a:p>
          <a:p>
            <a:pPr>
              <a:buNone/>
            </a:pPr>
            <a:r>
              <a:rPr lang="en-US" dirty="0" smtClean="0"/>
              <a:t>&lt;/</a:t>
            </a:r>
            <a:r>
              <a:rPr lang="en-US" i="1" dirty="0" smtClean="0"/>
              <a:t>s:Envelope&gt;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07/7/12/main" val="3944986543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Protocol: General Event Notification Architecture (GENA)</a:t>
            </a:r>
          </a:p>
          <a:p>
            <a:r>
              <a:rPr lang="en-US" dirty="0" smtClean="0"/>
              <a:t>Control points can subscribe to events on state variables.</a:t>
            </a:r>
          </a:p>
          <a:p>
            <a:r>
              <a:rPr lang="en-US" dirty="0" smtClean="0"/>
              <a:t>Events can be unicast or multicast (new in UPnP 1.1)</a:t>
            </a:r>
          </a:p>
          <a:p>
            <a:pPr lvl="1"/>
            <a:r>
              <a:rPr lang="en-US" dirty="0" smtClean="0"/>
              <a:t>Multicast events allow devices to monitor state changes in other devices without implementing a control point.</a:t>
            </a:r>
          </a:p>
          <a:p>
            <a:r>
              <a:rPr lang="en-US" dirty="0" smtClean="0"/>
              <a:t>Control point sends a subscription message to service for events on a variable for a specified period of time.</a:t>
            </a:r>
          </a:p>
          <a:p>
            <a:pPr lvl="1"/>
            <a:r>
              <a:rPr lang="en-US" dirty="0" smtClean="0"/>
              <a:t>Message includes callback URL where CP will receive events</a:t>
            </a:r>
          </a:p>
          <a:p>
            <a:r>
              <a:rPr lang="en-US" dirty="0" smtClean="0"/>
              <a:t>Service responds with a subscription ID and then fires an initial event so CP can get current state of variable.</a:t>
            </a:r>
          </a:p>
          <a:p>
            <a:r>
              <a:rPr lang="en-US" dirty="0" smtClean="0"/>
              <a:t>Event message contains an integer key that increments with each event message.</a:t>
            </a:r>
          </a:p>
          <a:p>
            <a:r>
              <a:rPr lang="en-US" dirty="0" smtClean="0"/>
              <a:t>Single event message may contain multiple variables.</a:t>
            </a:r>
          </a:p>
          <a:p>
            <a:r>
              <a:rPr lang="en-US" dirty="0" smtClean="0"/>
              <a:t>CP can send subscription renewal message with ID.</a:t>
            </a:r>
          </a:p>
          <a:p>
            <a:r>
              <a:rPr lang="en-US" dirty="0" smtClean="0"/>
              <a:t>CP sends subscription cancellation message with ID when events are no longer needed.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07/7/12/main" val="3338273947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6600" dirty="0" smtClean="0"/>
              <a:t>Devices Profile for </a:t>
            </a:r>
            <a:br>
              <a:rPr lang="en-US" sz="6600" dirty="0" smtClean="0"/>
            </a:br>
            <a:r>
              <a:rPr lang="en-US" sz="6600" dirty="0" smtClean="0"/>
              <a:t>Web Services (DPWS)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07/7/12/main" val="1657442757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DPWS?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248400"/>
          </a:xfrm>
        </p:spPr>
        <p:txBody>
          <a:bodyPr>
            <a:noAutofit/>
          </a:bodyPr>
          <a:lstStyle/>
          <a:p>
            <a:r>
              <a:rPr lang="en-US" sz="1800" dirty="0" smtClean="0"/>
              <a:t>Architecture that defines how devices and clients find each other and interact over an IP network.</a:t>
            </a:r>
          </a:p>
          <a:p>
            <a:r>
              <a:rPr lang="en-US" sz="1800" dirty="0" smtClean="0"/>
              <a:t>Defined by a published standard that is largely based on other web services (WS) standards:</a:t>
            </a:r>
          </a:p>
          <a:p>
            <a:pPr lvl="1"/>
            <a:r>
              <a:rPr lang="en-US" sz="1400" dirty="0" smtClean="0"/>
              <a:t>Web Services Description Language (WSDL)</a:t>
            </a:r>
          </a:p>
          <a:p>
            <a:pPr lvl="1"/>
            <a:r>
              <a:rPr lang="en-US" sz="1400" dirty="0" smtClean="0"/>
              <a:t>XML Schema</a:t>
            </a:r>
          </a:p>
          <a:p>
            <a:pPr lvl="1"/>
            <a:r>
              <a:rPr lang="en-US" sz="1400" dirty="0" smtClean="0"/>
              <a:t>SOAP 1.2 over HTTP and UDP</a:t>
            </a:r>
          </a:p>
          <a:p>
            <a:pPr lvl="1"/>
            <a:r>
              <a:rPr lang="en-US" sz="1400" dirty="0" smtClean="0"/>
              <a:t>WS-Addressing</a:t>
            </a:r>
          </a:p>
          <a:p>
            <a:pPr lvl="1"/>
            <a:r>
              <a:rPr lang="en-US" sz="1400" dirty="0" smtClean="0"/>
              <a:t>WS-</a:t>
            </a:r>
            <a:r>
              <a:rPr lang="en-US" sz="1400" dirty="0" err="1" smtClean="0"/>
              <a:t>MetadataExchange</a:t>
            </a:r>
            <a:endParaRPr lang="en-US" sz="1400" dirty="0" smtClean="0"/>
          </a:p>
          <a:p>
            <a:pPr lvl="1"/>
            <a:r>
              <a:rPr lang="en-US" sz="1400" dirty="0" smtClean="0"/>
              <a:t>WS-Transfer</a:t>
            </a:r>
          </a:p>
          <a:p>
            <a:pPr lvl="1"/>
            <a:r>
              <a:rPr lang="en-US" sz="1400" dirty="0" smtClean="0"/>
              <a:t>WS-Policy</a:t>
            </a:r>
          </a:p>
          <a:p>
            <a:pPr lvl="1"/>
            <a:r>
              <a:rPr lang="en-US" sz="1400" dirty="0" smtClean="0"/>
              <a:t>WS-Security</a:t>
            </a:r>
          </a:p>
          <a:p>
            <a:pPr lvl="1"/>
            <a:r>
              <a:rPr lang="en-US" sz="1400" dirty="0" smtClean="0"/>
              <a:t>WS-Discovery</a:t>
            </a:r>
          </a:p>
          <a:p>
            <a:pPr lvl="1"/>
            <a:r>
              <a:rPr lang="en-US" sz="1400" dirty="0" smtClean="0"/>
              <a:t>WS-</a:t>
            </a:r>
            <a:r>
              <a:rPr lang="en-US" sz="1400" dirty="0" err="1" smtClean="0"/>
              <a:t>Eventing</a:t>
            </a:r>
            <a:endParaRPr lang="en-US" sz="1400" dirty="0" smtClean="0"/>
          </a:p>
          <a:p>
            <a:r>
              <a:rPr lang="en-US" sz="2000" dirty="0" smtClean="0"/>
              <a:t>Essentially – a standard that describes how devices should use other WS standards </a:t>
            </a:r>
          </a:p>
          <a:p>
            <a:r>
              <a:rPr lang="en-US" sz="1800" dirty="0" smtClean="0"/>
              <a:t>Device profiles built on DPWS:</a:t>
            </a:r>
          </a:p>
          <a:p>
            <a:pPr lvl="1"/>
            <a:r>
              <a:rPr lang="en-US" sz="1600" dirty="0" smtClean="0"/>
              <a:t>Print, scan, network projector, home automation, industrial control/automation, Windows </a:t>
            </a:r>
            <a:r>
              <a:rPr lang="en-US" sz="1600" dirty="0" err="1" smtClean="0"/>
              <a:t>SideShow</a:t>
            </a:r>
            <a:r>
              <a:rPr lang="en-US" sz="1600" dirty="0" smtClean="0"/>
              <a:t>, RFID, health, point-of-sale </a:t>
            </a:r>
          </a:p>
          <a:p>
            <a:r>
              <a:rPr lang="en-US" sz="1800" dirty="0" smtClean="0"/>
              <a:t>Adjunct specs for optional device-agnostic features:</a:t>
            </a:r>
          </a:p>
          <a:p>
            <a:pPr lvl="1"/>
            <a:r>
              <a:rPr lang="en-US" sz="1600" dirty="0" smtClean="0"/>
              <a:t>Discovery proxy</a:t>
            </a:r>
          </a:p>
          <a:p>
            <a:r>
              <a:rPr lang="en-US" sz="1800" dirty="0" smtClean="0"/>
              <a:t>DPWS is targeted at both consumer and enterprise markets</a:t>
            </a:r>
          </a:p>
        </p:txBody>
      </p:sp>
    </p:spTree>
    <p:extLst>
      <p:ext uri="{BB962C8B-B14F-4D97-AF65-F5344CB8AC3E}">
        <p14:creationId xmlns:p14="http://schemas.microsoft.com/office/powerpoint/2007/7/12/main" val="3888635053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DPWS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172200"/>
          </a:xfrm>
        </p:spPr>
        <p:txBody>
          <a:bodyPr>
            <a:noAutofit/>
          </a:bodyPr>
          <a:lstStyle/>
          <a:p>
            <a:r>
              <a:rPr lang="en-US" sz="2000" dirty="0" smtClean="0"/>
              <a:t>Defines devices and clients:</a:t>
            </a:r>
          </a:p>
          <a:p>
            <a:pPr lvl="1"/>
            <a:r>
              <a:rPr lang="en-US" sz="1600" dirty="0" smtClean="0"/>
              <a:t>Device: a network-attached component that exposes one or more services.</a:t>
            </a:r>
          </a:p>
          <a:p>
            <a:r>
              <a:rPr lang="en-US" sz="2000" dirty="0" smtClean="0"/>
              <a:t>Devices advertise their presence when they join a subnet by multicasting a message containing a URL to more detailed information about the device.</a:t>
            </a:r>
          </a:p>
          <a:p>
            <a:r>
              <a:rPr lang="en-US" sz="2000" dirty="0" smtClean="0"/>
              <a:t>Clients can listen for advertisements or initiate searches to which devices may respond.</a:t>
            </a:r>
          </a:p>
          <a:p>
            <a:r>
              <a:rPr lang="en-US" sz="2000" dirty="0" smtClean="0"/>
              <a:t>Device advertise a logical address that can be converted to a physical address.</a:t>
            </a:r>
          </a:p>
          <a:p>
            <a:pPr lvl="1"/>
            <a:r>
              <a:rPr lang="en-US" sz="1600" dirty="0" smtClean="0"/>
              <a:t>The logical address is unique across reboots of the device.</a:t>
            </a:r>
          </a:p>
          <a:p>
            <a:r>
              <a:rPr lang="en-US" sz="2000" dirty="0" smtClean="0"/>
              <a:t>Clients read an XML doc from the device that describes its services in complete detail and how to access them.</a:t>
            </a:r>
          </a:p>
          <a:p>
            <a:r>
              <a:rPr lang="en-US" sz="2000" dirty="0" smtClean="0"/>
              <a:t>A service is defined as a set of operations and events</a:t>
            </a:r>
          </a:p>
          <a:p>
            <a:pPr lvl="1"/>
            <a:r>
              <a:rPr lang="en-US" sz="1600" dirty="0" smtClean="0"/>
              <a:t>Analogous to an OOP object that exposes methods and events</a:t>
            </a:r>
          </a:p>
          <a:p>
            <a:r>
              <a:rPr lang="en-US" sz="2000" dirty="0" smtClean="0"/>
              <a:t>Clients invoke commands using SOAP messages.</a:t>
            </a:r>
          </a:p>
          <a:p>
            <a:r>
              <a:rPr lang="en-US" sz="2000" dirty="0" smtClean="0"/>
              <a:t>Devices can optionally fire events to indicate changes in state.</a:t>
            </a:r>
          </a:p>
          <a:p>
            <a:r>
              <a:rPr lang="en-US" sz="2000" dirty="0" smtClean="0"/>
              <a:t>Clients can optionally sink these events.</a:t>
            </a:r>
          </a:p>
        </p:txBody>
      </p:sp>
    </p:spTree>
    <p:extLst>
      <p:ext uri="{BB962C8B-B14F-4D97-AF65-F5344CB8AC3E}">
        <p14:creationId xmlns:p14="http://schemas.microsoft.com/office/powerpoint/2007/7/12/main" val="362748987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Discovery: WS-Discovery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Autofit/>
          </a:bodyPr>
          <a:lstStyle/>
          <a:p>
            <a:r>
              <a:rPr lang="en-US" sz="2000" dirty="0" smtClean="0"/>
              <a:t>DPWS uses the existing web services discovery protocol: WS-Discovery</a:t>
            </a:r>
          </a:p>
          <a:p>
            <a:r>
              <a:rPr lang="en-US" sz="2000" dirty="0" smtClean="0"/>
              <a:t>When a device connects to the network it multicasts a single announcement of its presence with its identity – an “endpoint reference” (</a:t>
            </a:r>
            <a:r>
              <a:rPr lang="en-US" sz="2000" b="1" dirty="0" smtClean="0"/>
              <a:t>Hello</a:t>
            </a:r>
            <a:r>
              <a:rPr lang="en-US" sz="2000" dirty="0" smtClean="0"/>
              <a:t>)</a:t>
            </a:r>
            <a:r>
              <a:rPr lang="en-US" sz="2000" b="1" dirty="0" smtClean="0"/>
              <a:t>.</a:t>
            </a:r>
          </a:p>
          <a:p>
            <a:pPr lvl="1"/>
            <a:r>
              <a:rPr lang="en-US" sz="2000" dirty="0" smtClean="0"/>
              <a:t>An interested client multicasts a message expressing interest (</a:t>
            </a:r>
            <a:r>
              <a:rPr lang="en-US" sz="2000" b="1" dirty="0" smtClean="0"/>
              <a:t>Resolve)</a:t>
            </a:r>
            <a:endParaRPr lang="en-US" sz="2000" dirty="0" smtClean="0"/>
          </a:p>
          <a:p>
            <a:pPr lvl="1"/>
            <a:r>
              <a:rPr lang="en-US" sz="2000" dirty="0" smtClean="0"/>
              <a:t>The device </a:t>
            </a:r>
            <a:r>
              <a:rPr lang="en-US" sz="2000" dirty="0" err="1" smtClean="0"/>
              <a:t>unicasts</a:t>
            </a:r>
            <a:r>
              <a:rPr lang="en-US" sz="2000" dirty="0" smtClean="0"/>
              <a:t> a response with its transport address (</a:t>
            </a:r>
            <a:r>
              <a:rPr lang="en-US" sz="2000" b="1" dirty="0" err="1" smtClean="0"/>
              <a:t>ResolveMatch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The client uses the address to get device metadata (SOAP/HTTP)</a:t>
            </a:r>
          </a:p>
          <a:p>
            <a:r>
              <a:rPr lang="en-US" sz="2000" dirty="0" smtClean="0"/>
              <a:t>A client may multicast a search message targeted by “type” and “scope” (e.g. type=“printer” and scope=“color”) (</a:t>
            </a:r>
            <a:r>
              <a:rPr lang="en-US" sz="2000" b="1" dirty="0" smtClean="0"/>
              <a:t>Probe</a:t>
            </a:r>
            <a:r>
              <a:rPr lang="en-US" sz="2000" dirty="0" smtClean="0"/>
              <a:t>). </a:t>
            </a:r>
          </a:p>
          <a:p>
            <a:r>
              <a:rPr lang="en-US" sz="2000" dirty="0" smtClean="0"/>
              <a:t>Devices that match the search send a </a:t>
            </a:r>
            <a:r>
              <a:rPr lang="en-US" sz="2000" dirty="0" err="1" smtClean="0"/>
              <a:t>unicast</a:t>
            </a:r>
            <a:r>
              <a:rPr lang="en-US" sz="2000" dirty="0" smtClean="0"/>
              <a:t> response (</a:t>
            </a:r>
            <a:r>
              <a:rPr lang="en-US" sz="2000" b="1" dirty="0" err="1" smtClean="0"/>
              <a:t>ProbeMatch</a:t>
            </a:r>
            <a:r>
              <a:rPr lang="en-US" sz="2000" dirty="0" smtClean="0"/>
              <a:t>).</a:t>
            </a:r>
          </a:p>
          <a:p>
            <a:r>
              <a:rPr lang="en-US" sz="2000" dirty="0" smtClean="0"/>
              <a:t>A client may also do directed discovery by </a:t>
            </a:r>
            <a:r>
              <a:rPr lang="en-US" sz="2000" dirty="0" err="1" smtClean="0"/>
              <a:t>unicast</a:t>
            </a:r>
            <a:r>
              <a:rPr lang="en-US" sz="2000" dirty="0" smtClean="0"/>
              <a:t> search message if it knows the device’s endpoint reference or transport address.</a:t>
            </a:r>
          </a:p>
          <a:p>
            <a:r>
              <a:rPr lang="en-US" sz="2000" dirty="0" smtClean="0"/>
              <a:t>When a device is leaving the network it multicasts a single announcement (</a:t>
            </a:r>
            <a:r>
              <a:rPr lang="en-US" sz="2000" b="1" dirty="0" smtClean="0"/>
              <a:t>Bye</a:t>
            </a:r>
            <a:r>
              <a:rPr lang="en-US" sz="2000" dirty="0" smtClean="0"/>
              <a:t>)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07/7/12/main" val="2154857113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b513677.ws-discovery_and_metadata_exchange_message_patterns(en-us,VS.85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0"/>
            <a:ext cx="6840855" cy="67408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07/7/12/main" val="1630423948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a Device?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 user-perceived physical package that exposes one or more logical functions</a:t>
            </a:r>
          </a:p>
          <a:p>
            <a:r>
              <a:rPr lang="en-US" dirty="0" smtClean="0"/>
              <a:t>Categorized by relationship to the host computer:</a:t>
            </a:r>
          </a:p>
          <a:p>
            <a:pPr lvl="1"/>
            <a:r>
              <a:rPr lang="en-US" dirty="0" smtClean="0"/>
              <a:t>System, Peripheral, Peer, Cloud</a:t>
            </a:r>
          </a:p>
          <a:p>
            <a:r>
              <a:rPr lang="en-US" dirty="0" smtClean="0"/>
              <a:t>Device Attributes:</a:t>
            </a:r>
          </a:p>
          <a:p>
            <a:pPr lvl="1"/>
            <a:r>
              <a:rPr lang="en-US" dirty="0" smtClean="0"/>
              <a:t>Function: Storage, audio, video, input, network, etc.</a:t>
            </a:r>
          </a:p>
          <a:p>
            <a:pPr lvl="1"/>
            <a:r>
              <a:rPr lang="en-US" dirty="0" smtClean="0"/>
              <a:t>Packaging: single or multi-function</a:t>
            </a:r>
          </a:p>
          <a:p>
            <a:pPr lvl="1"/>
            <a:r>
              <a:rPr lang="en-US" dirty="0" smtClean="0"/>
              <a:t>Connectivity: </a:t>
            </a:r>
          </a:p>
          <a:p>
            <a:pPr lvl="2"/>
            <a:r>
              <a:rPr lang="en-US" dirty="0" smtClean="0"/>
              <a:t>Wired or wireless</a:t>
            </a:r>
          </a:p>
          <a:p>
            <a:pPr lvl="2"/>
            <a:r>
              <a:rPr lang="en-US" dirty="0" smtClean="0"/>
              <a:t>Single or multi-transport</a:t>
            </a:r>
          </a:p>
          <a:p>
            <a:pPr lvl="2"/>
            <a:r>
              <a:rPr lang="en-US" dirty="0" smtClean="0"/>
              <a:t>Single or </a:t>
            </a:r>
            <a:r>
              <a:rPr lang="en-US" dirty="0"/>
              <a:t>multi-hosted  (connect to multiple simultaneous hosts)</a:t>
            </a:r>
            <a:endParaRPr lang="en-US" dirty="0" smtClean="0"/>
          </a:p>
          <a:p>
            <a:pPr lvl="1"/>
            <a:r>
              <a:rPr lang="en-US" dirty="0" smtClean="0"/>
              <a:t>Power Management: self or bus-powered</a:t>
            </a:r>
          </a:p>
          <a:p>
            <a:pPr lvl="1"/>
            <a:r>
              <a:rPr lang="en-US" dirty="0" smtClean="0"/>
              <a:t>Exclusive or shared</a:t>
            </a:r>
          </a:p>
          <a:p>
            <a:pPr lvl="1"/>
            <a:r>
              <a:rPr lang="en-US" dirty="0" smtClean="0"/>
              <a:t>Fixed or portable</a:t>
            </a:r>
          </a:p>
          <a:p>
            <a:pPr lvl="1"/>
            <a:r>
              <a:rPr lang="en-US" dirty="0" smtClean="0"/>
              <a:t>Virtual or physical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07/7/12/main" val="2782712335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Autofit/>
          </a:bodyPr>
          <a:lstStyle/>
          <a:p>
            <a:r>
              <a:rPr lang="en-US" sz="2400" dirty="0" smtClean="0"/>
              <a:t>An XML doc retrieved by the client using SOAP/HTTP containing the following sections:</a:t>
            </a:r>
          </a:p>
          <a:p>
            <a:pPr lvl="1"/>
            <a:r>
              <a:rPr lang="en-US" sz="2000" b="1" dirty="0" err="1" smtClean="0"/>
              <a:t>ThisModel</a:t>
            </a:r>
            <a:r>
              <a:rPr lang="en-US" sz="2000" dirty="0" smtClean="0"/>
              <a:t>: characteristics common to all instances of the device:</a:t>
            </a:r>
          </a:p>
          <a:p>
            <a:pPr lvl="2"/>
            <a:r>
              <a:rPr lang="en-US" sz="1600" dirty="0" smtClean="0"/>
              <a:t> manufacturer name &amp; </a:t>
            </a:r>
            <a:r>
              <a:rPr lang="en-US" sz="1600" dirty="0" err="1" smtClean="0"/>
              <a:t>url</a:t>
            </a:r>
            <a:r>
              <a:rPr lang="en-US" sz="1600" dirty="0" smtClean="0"/>
              <a:t> </a:t>
            </a:r>
          </a:p>
          <a:p>
            <a:pPr lvl="2"/>
            <a:r>
              <a:rPr lang="en-US" sz="1600" dirty="0" smtClean="0"/>
              <a:t>model number &amp; </a:t>
            </a:r>
            <a:r>
              <a:rPr lang="en-US" sz="1600" dirty="0" err="1" smtClean="0"/>
              <a:t>url</a:t>
            </a:r>
            <a:r>
              <a:rPr lang="en-US" sz="1600" dirty="0" smtClean="0"/>
              <a:t> </a:t>
            </a:r>
          </a:p>
          <a:p>
            <a:pPr lvl="2"/>
            <a:r>
              <a:rPr lang="en-US" sz="1600" dirty="0" smtClean="0"/>
              <a:t>presentation </a:t>
            </a:r>
            <a:r>
              <a:rPr lang="en-US" sz="1600" dirty="0" err="1" smtClean="0"/>
              <a:t>url</a:t>
            </a:r>
            <a:r>
              <a:rPr lang="en-US" sz="1600" dirty="0" smtClean="0"/>
              <a:t> (e.g. router’s browser-based </a:t>
            </a:r>
            <a:r>
              <a:rPr lang="en-US" sz="1600" dirty="0" err="1" smtClean="0"/>
              <a:t>config</a:t>
            </a:r>
            <a:r>
              <a:rPr lang="en-US" sz="1600" dirty="0" smtClean="0"/>
              <a:t> UI)</a:t>
            </a:r>
          </a:p>
          <a:p>
            <a:pPr lvl="1"/>
            <a:r>
              <a:rPr lang="en-US" sz="2000" b="1" dirty="0" err="1" smtClean="0"/>
              <a:t>ThisDevice</a:t>
            </a:r>
            <a:r>
              <a:rPr lang="en-US" sz="2000" dirty="0" smtClean="0"/>
              <a:t>: characteristics specific to an instance of the device:</a:t>
            </a:r>
          </a:p>
          <a:p>
            <a:pPr lvl="2"/>
            <a:r>
              <a:rPr lang="en-US" sz="1600" dirty="0" smtClean="0"/>
              <a:t>friendly name</a:t>
            </a:r>
          </a:p>
          <a:p>
            <a:pPr lvl="2"/>
            <a:r>
              <a:rPr lang="en-US" sz="1600" dirty="0" smtClean="0"/>
              <a:t>firmware version</a:t>
            </a:r>
          </a:p>
          <a:p>
            <a:pPr lvl="2"/>
            <a:r>
              <a:rPr lang="en-US" sz="1600" dirty="0" smtClean="0"/>
              <a:t>serial number</a:t>
            </a:r>
          </a:p>
          <a:p>
            <a:pPr lvl="1"/>
            <a:r>
              <a:rPr lang="en-US" sz="2000" b="1" dirty="0" smtClean="0"/>
              <a:t>Relationship</a:t>
            </a:r>
            <a:r>
              <a:rPr lang="en-US" sz="2000" dirty="0" smtClean="0"/>
              <a:t>: defines the relationship between the hosting device and its hosted services</a:t>
            </a:r>
          </a:p>
          <a:p>
            <a:pPr lvl="2"/>
            <a:r>
              <a:rPr lang="en-US" sz="1600" b="1" dirty="0" smtClean="0"/>
              <a:t>Host</a:t>
            </a:r>
            <a:r>
              <a:rPr lang="en-US" sz="1600" dirty="0" smtClean="0"/>
              <a:t>: identity, endpoint reference, and data types defined by a device</a:t>
            </a:r>
          </a:p>
          <a:p>
            <a:pPr lvl="2"/>
            <a:r>
              <a:rPr lang="en-US" sz="1600" b="1" dirty="0" smtClean="0"/>
              <a:t>Hosted</a:t>
            </a:r>
            <a:r>
              <a:rPr lang="en-US" sz="1600" dirty="0" smtClean="0"/>
              <a:t>: identity, endpoint reference, and data types for a service</a:t>
            </a:r>
            <a:endParaRPr lang="en-US" sz="1600" b="1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07/7/12/main" val="2039388143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Uses Web Services Description Language (WSDL): an XML schema for describing a web service.</a:t>
            </a:r>
          </a:p>
          <a:p>
            <a:r>
              <a:rPr lang="en-US" dirty="0" smtClean="0"/>
              <a:t>May be returned as part of the device description or as a separate description from the service.</a:t>
            </a:r>
          </a:p>
          <a:p>
            <a:r>
              <a:rPr lang="en-US" dirty="0" smtClean="0"/>
              <a:t>May define data types</a:t>
            </a:r>
          </a:p>
          <a:p>
            <a:r>
              <a:rPr lang="en-US" dirty="0" smtClean="0"/>
              <a:t>Key concepts:</a:t>
            </a:r>
          </a:p>
          <a:p>
            <a:pPr lvl="1"/>
            <a:r>
              <a:rPr lang="en-US" b="1" dirty="0" smtClean="0"/>
              <a:t>Port Type</a:t>
            </a:r>
            <a:r>
              <a:rPr lang="en-US" dirty="0" smtClean="0"/>
              <a:t>: the interface contract on a service</a:t>
            </a:r>
          </a:p>
          <a:p>
            <a:pPr lvl="1"/>
            <a:r>
              <a:rPr lang="en-US" b="1" dirty="0" smtClean="0"/>
              <a:t>Operation</a:t>
            </a:r>
            <a:r>
              <a:rPr lang="en-US" dirty="0" smtClean="0"/>
              <a:t>: a method or event exposed by the interface contract</a:t>
            </a:r>
            <a:endParaRPr lang="en-US" b="1" dirty="0" smtClean="0"/>
          </a:p>
          <a:p>
            <a:pPr lvl="1"/>
            <a:r>
              <a:rPr lang="en-US" b="1" dirty="0" smtClean="0"/>
              <a:t>Message</a:t>
            </a:r>
            <a:r>
              <a:rPr lang="en-US" dirty="0" smtClean="0"/>
              <a:t>: the input or output parameters of an operation  </a:t>
            </a:r>
          </a:p>
          <a:p>
            <a:r>
              <a:rPr lang="en-US" dirty="0" smtClean="0"/>
              <a:t>May define bindings between an operation and the protocol used to invoke it (in addition to SOAP/HTTP)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07/7/12/main" val="1483400389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Service actions are invoked using SOAP/HTTP.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07/7/12/main" val="620024217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Events are simply control operations in reverse (from service to client)</a:t>
            </a:r>
          </a:p>
          <a:p>
            <a:r>
              <a:rPr lang="en-US" dirty="0" smtClean="0"/>
              <a:t>The service must manage subscriptions</a:t>
            </a:r>
          </a:p>
          <a:p>
            <a:r>
              <a:rPr lang="en-US" dirty="0" smtClean="0"/>
              <a:t>Subscription message includes:</a:t>
            </a:r>
          </a:p>
          <a:p>
            <a:pPr lvl="1"/>
            <a:r>
              <a:rPr lang="en-US" dirty="0" smtClean="0"/>
              <a:t>Address to deliver events (via SOAP/HTTP)</a:t>
            </a:r>
          </a:p>
          <a:p>
            <a:pPr lvl="1"/>
            <a:r>
              <a:rPr lang="en-US" dirty="0" smtClean="0"/>
              <a:t>Desired duration of subscription</a:t>
            </a:r>
          </a:p>
          <a:p>
            <a:pPr lvl="1"/>
            <a:r>
              <a:rPr lang="en-US" dirty="0" smtClean="0"/>
              <a:t>Optional filter section containing list of events of interest</a:t>
            </a:r>
          </a:p>
          <a:p>
            <a:r>
              <a:rPr lang="en-US" dirty="0" smtClean="0"/>
              <a:t>Other messages:</a:t>
            </a:r>
          </a:p>
          <a:p>
            <a:pPr lvl="1"/>
            <a:r>
              <a:rPr lang="en-US" dirty="0" smtClean="0"/>
              <a:t>Renew</a:t>
            </a:r>
          </a:p>
          <a:p>
            <a:pPr lvl="1"/>
            <a:r>
              <a:rPr lang="en-US" dirty="0" smtClean="0"/>
              <a:t>Unsubscribe</a:t>
            </a:r>
          </a:p>
          <a:p>
            <a:pPr lvl="1"/>
            <a:r>
              <a:rPr lang="en-US" dirty="0" smtClean="0"/>
              <a:t>Subscription End: sent from service to terminate a subscription unexpectedly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07/7/12/main" val="3141125998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Text vs. binary</a:t>
            </a:r>
          </a:p>
          <a:p>
            <a:r>
              <a:rPr lang="en-US" dirty="0" smtClean="0"/>
              <a:t>Chattiness – how often do messages flow? Implementation-specific?</a:t>
            </a:r>
            <a:endParaRPr lang="en-US" dirty="0"/>
          </a:p>
          <a:p>
            <a:r>
              <a:rPr lang="en-US" dirty="0" smtClean="0"/>
              <a:t>Network </a:t>
            </a:r>
            <a:r>
              <a:rPr lang="en-US" dirty="0"/>
              <a:t>bandwidth </a:t>
            </a:r>
            <a:r>
              <a:rPr lang="en-US" dirty="0" smtClean="0"/>
              <a:t>usage – how much stuff is in those messages?</a:t>
            </a:r>
            <a:endParaRPr lang="en-US" dirty="0"/>
          </a:p>
          <a:p>
            <a:r>
              <a:rPr lang="en-US" dirty="0" smtClean="0"/>
              <a:t>Main CPU usage - vs. NIC processor</a:t>
            </a:r>
          </a:p>
          <a:p>
            <a:r>
              <a:rPr lang="en-US" dirty="0" smtClean="0"/>
              <a:t>Power usage – e.g. heartbeat message forcing higher power states more often</a:t>
            </a:r>
            <a:endParaRPr lang="en-US" dirty="0"/>
          </a:p>
          <a:p>
            <a:r>
              <a:rPr lang="en-US" dirty="0"/>
              <a:t>Multicasting </a:t>
            </a:r>
            <a:r>
              <a:rPr lang="en-US" dirty="0" smtClean="0"/>
              <a:t>usage – prohibitive on </a:t>
            </a:r>
            <a:r>
              <a:rPr lang="en-US" dirty="0" err="1" smtClean="0"/>
              <a:t>WiFi</a:t>
            </a:r>
            <a:endParaRPr lang="en-US" dirty="0"/>
          </a:p>
          <a:p>
            <a:r>
              <a:rPr lang="en-US" dirty="0" smtClean="0"/>
              <a:t>Implementation complexity – states/transitions, msg.  fields/meanings</a:t>
            </a:r>
          </a:p>
          <a:p>
            <a:r>
              <a:rPr lang="en-US" dirty="0" smtClean="0"/>
              <a:t>Testability – possible to test all states and transitions?</a:t>
            </a:r>
          </a:p>
          <a:p>
            <a:r>
              <a:rPr lang="en-US" dirty="0" smtClean="0"/>
              <a:t>Certification – how hard to pass? Relates </a:t>
            </a:r>
            <a:r>
              <a:rPr lang="en-US" smtClean="0"/>
              <a:t>to testability.</a:t>
            </a:r>
            <a:endParaRPr lang="en-US" dirty="0"/>
          </a:p>
          <a:p>
            <a:r>
              <a:rPr lang="en-US" dirty="0" smtClean="0"/>
              <a:t>Implementation </a:t>
            </a:r>
            <a:r>
              <a:rPr lang="en-US" dirty="0"/>
              <a:t>costs </a:t>
            </a:r>
            <a:r>
              <a:rPr lang="en-US" dirty="0" smtClean="0"/>
              <a:t>– RAM/flash needs, offloading</a:t>
            </a:r>
            <a:endParaRPr lang="en-US" dirty="0"/>
          </a:p>
          <a:p>
            <a:r>
              <a:rPr lang="en-US" dirty="0" smtClean="0"/>
              <a:t>Interoperability – optional features, spec clarity (e.g. should vs. must)</a:t>
            </a:r>
          </a:p>
          <a:p>
            <a:r>
              <a:rPr lang="en-US" dirty="0" smtClean="0"/>
              <a:t>Application complexity – how do all of the above affect client apps?</a:t>
            </a:r>
          </a:p>
          <a:p>
            <a:r>
              <a:rPr lang="en-US" dirty="0" smtClean="0"/>
              <a:t>Application error-proneness – how hard is it to write a client?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07/7/12/main" val="1570535815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Top 10 Reasons for Protocol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00400" y="1676400"/>
            <a:ext cx="1890261" cy="45089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700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07/7/12/main" val="3034060174"/>
      </p:ext>
    </p:extLst>
  </p:cSld>
  <p:clrMapOvr>
    <a:masterClrMapping/>
  </p:clrMapOvr>
  <mc:AlternateContent xmlns:mc="http://schemas.openxmlformats.org/markup-compatibility/2006" xmlns:p14="http://schemas.microsoft.com/office/powerpoint/2007/7/12/main">
    <mc:Choice Requires="p14">
      <p:transition p14:dur="0"/>
    </mc:Choice>
    <mc:Fallback xmlns="">
      <p:transition xmlns:p14="http://schemas.microsoft.com/office/powerpoint/2007/7/12/main"/>
    </mc:Fallback>
  </mc:AlternateContent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Top 10 Reasons for Protocol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07/7/12/main" val="4053575753"/>
      </p:ext>
    </p:extLst>
  </p:cSld>
  <p:clrMapOvr>
    <a:masterClrMapping/>
  </p:clrMapOvr>
  <mc:AlternateContent xmlns:mc="http://schemas.openxmlformats.org/markup-compatibility/2006" xmlns:p14="http://schemas.microsoft.com/office/powerpoint/2007/7/12/main">
    <mc:Choice Requires="p14">
      <p:transition spd="slow" p14:dur="1700">
        <p14:gallery dir="l"/>
      </p:transition>
    </mc:Choice>
    <mc:Fallback xmlns="">
      <p:transition xmlns:p14="http://schemas.microsoft.com/office/powerpoint/2007/7/12/main" spd="slow">
        <p:fade/>
      </p:transition>
    </mc:Fallback>
  </mc:AlternateContent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Designing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Tests should focus on a single aspect of efficiency</a:t>
            </a:r>
          </a:p>
          <a:p>
            <a:r>
              <a:rPr lang="en-US" dirty="0" smtClean="0"/>
              <a:t>Break down your chosen aspect into components e.g. power usage during unsolicited announcements</a:t>
            </a:r>
          </a:p>
          <a:p>
            <a:r>
              <a:rPr lang="en-US" dirty="0" smtClean="0"/>
              <a:t>Consider network environment</a:t>
            </a:r>
          </a:p>
          <a:p>
            <a:r>
              <a:rPr lang="en-US" dirty="0" smtClean="0"/>
              <a:t>Consider number of clients and devices</a:t>
            </a:r>
          </a:p>
          <a:p>
            <a:r>
              <a:rPr lang="en-US" dirty="0" smtClean="0"/>
              <a:t>Get repeatable results</a:t>
            </a:r>
          </a:p>
          <a:p>
            <a:r>
              <a:rPr lang="en-US" dirty="0" smtClean="0"/>
              <a:t>Try multiple stacks if you can – results may vary</a:t>
            </a:r>
          </a:p>
        </p:txBody>
      </p:sp>
    </p:spTree>
    <p:extLst>
      <p:ext uri="{BB962C8B-B14F-4D97-AF65-F5344CB8AC3E}">
        <p14:creationId xmlns:p14="http://schemas.microsoft.com/office/powerpoint/2007/7/12/main" val="258375656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Estimate results before running tests based on what you have learned of the protocols</a:t>
            </a:r>
          </a:p>
          <a:p>
            <a:r>
              <a:rPr lang="en-US" dirty="0" smtClean="0"/>
              <a:t>Create comparison table with raw results across protocols</a:t>
            </a:r>
          </a:p>
          <a:p>
            <a:r>
              <a:rPr lang="en-US" dirty="0" smtClean="0"/>
              <a:t>Interpret the numbers:</a:t>
            </a:r>
          </a:p>
          <a:p>
            <a:pPr lvl="1"/>
            <a:r>
              <a:rPr lang="en-US" dirty="0" smtClean="0"/>
              <a:t>Why did they perform that way?</a:t>
            </a:r>
          </a:p>
          <a:p>
            <a:pPr lvl="1"/>
            <a:r>
              <a:rPr lang="en-US" dirty="0" smtClean="0"/>
              <a:t>Were your estimates correct?</a:t>
            </a:r>
          </a:p>
          <a:p>
            <a:pPr lvl="2"/>
            <a:r>
              <a:rPr lang="en-US" dirty="0" smtClean="0"/>
              <a:t>If not, what did you miss?</a:t>
            </a:r>
          </a:p>
          <a:p>
            <a:pPr lvl="1"/>
            <a:r>
              <a:rPr lang="en-US" dirty="0" smtClean="0"/>
              <a:t>Which protocol is the most efficient?</a:t>
            </a:r>
          </a:p>
          <a:p>
            <a:pPr lvl="1"/>
            <a:r>
              <a:rPr lang="en-US" dirty="0" smtClean="0"/>
              <a:t>Could the protocols be redesigned to be more efficient while achieving the same design goals?</a:t>
            </a:r>
          </a:p>
          <a:p>
            <a:pPr lvl="1"/>
            <a:r>
              <a:rPr lang="en-US" dirty="0" smtClean="0"/>
              <a:t>Make recommendations for protocol implementers to improve efficiency on their platform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07/7/12/main" val="1995488804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M1: Learn the protocols</a:t>
            </a:r>
          </a:p>
          <a:p>
            <a:r>
              <a:rPr lang="en-US" dirty="0" smtClean="0"/>
              <a:t>M2: Compile and run the sample code</a:t>
            </a:r>
          </a:p>
          <a:p>
            <a:r>
              <a:rPr lang="en-US" dirty="0" smtClean="0"/>
              <a:t>M3: Design and run tests</a:t>
            </a:r>
          </a:p>
          <a:p>
            <a:r>
              <a:rPr lang="en-US" dirty="0" smtClean="0"/>
              <a:t>M4: Interpret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07/7/12/main" val="2825252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066800"/>
          </a:xfrm>
        </p:spPr>
        <p:txBody>
          <a:bodyPr/>
          <a:lstStyle/>
          <a:p>
            <a:r>
              <a:rPr lang="en-US" dirty="0" smtClean="0"/>
              <a:t>NCDs in the Market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Printers</a:t>
            </a:r>
          </a:p>
          <a:p>
            <a:r>
              <a:rPr lang="en-US" dirty="0" smtClean="0"/>
              <a:t>Scanners</a:t>
            </a:r>
          </a:p>
          <a:p>
            <a:r>
              <a:rPr lang="en-US" dirty="0" smtClean="0"/>
              <a:t>Fax</a:t>
            </a:r>
          </a:p>
          <a:p>
            <a:r>
              <a:rPr lang="en-US" dirty="0" smtClean="0"/>
              <a:t>Storage</a:t>
            </a:r>
          </a:p>
          <a:p>
            <a:r>
              <a:rPr lang="en-US" dirty="0" smtClean="0"/>
              <a:t>Media players/servers/hubs</a:t>
            </a:r>
          </a:p>
          <a:p>
            <a:r>
              <a:rPr lang="en-US" dirty="0" smtClean="0"/>
              <a:t>TV</a:t>
            </a:r>
          </a:p>
          <a:p>
            <a:r>
              <a:rPr lang="en-US" dirty="0" err="1" smtClean="0"/>
              <a:t>BluRay</a:t>
            </a:r>
            <a:r>
              <a:rPr lang="en-US" dirty="0" smtClean="0"/>
              <a:t> players</a:t>
            </a:r>
          </a:p>
          <a:p>
            <a:r>
              <a:rPr lang="en-US" dirty="0" smtClean="0"/>
              <a:t>Phones</a:t>
            </a:r>
            <a:r>
              <a:rPr lang="en-US" dirty="0"/>
              <a:t>, </a:t>
            </a:r>
            <a:r>
              <a:rPr lang="en-US" dirty="0" smtClean="0"/>
              <a:t>point-of-sale</a:t>
            </a:r>
          </a:p>
          <a:p>
            <a:r>
              <a:rPr lang="en-US" dirty="0" smtClean="0"/>
              <a:t>Internet gateways</a:t>
            </a:r>
          </a:p>
          <a:p>
            <a:r>
              <a:rPr lang="en-US" dirty="0" smtClean="0"/>
              <a:t>Modems</a:t>
            </a:r>
          </a:p>
          <a:p>
            <a:r>
              <a:rPr lang="en-US" dirty="0" smtClean="0"/>
              <a:t>Sensors/actuators</a:t>
            </a:r>
          </a:p>
          <a:p>
            <a:r>
              <a:rPr lang="en-US" dirty="0" smtClean="0"/>
              <a:t>Home/commercial/industrial automation</a:t>
            </a:r>
          </a:p>
          <a:p>
            <a:r>
              <a:rPr lang="en-US" dirty="0" smtClean="0"/>
              <a:t>Energy management</a:t>
            </a:r>
          </a:p>
          <a:p>
            <a:r>
              <a:rPr lang="en-US" dirty="0" smtClean="0"/>
              <a:t>Security cameras</a:t>
            </a:r>
          </a:p>
          <a:p>
            <a:r>
              <a:rPr lang="en-US" dirty="0" smtClean="0"/>
              <a:t>Projectors</a:t>
            </a:r>
          </a:p>
          <a:p>
            <a:r>
              <a:rPr lang="en-US" dirty="0" smtClean="0"/>
              <a:t>Security systems</a:t>
            </a:r>
          </a:p>
          <a:p>
            <a:r>
              <a:rPr lang="en-US" dirty="0" smtClean="0"/>
              <a:t>Game consoles</a:t>
            </a:r>
          </a:p>
          <a:p>
            <a:r>
              <a:rPr lang="en-US" dirty="0" smtClean="0"/>
              <a:t>Health care</a:t>
            </a:r>
            <a:endParaRPr lang="en-US" dirty="0"/>
          </a:p>
          <a:p>
            <a:r>
              <a:rPr lang="en-US" dirty="0" smtClean="0"/>
              <a:t>Attributes: </a:t>
            </a:r>
          </a:p>
          <a:p>
            <a:pPr lvl="1"/>
            <a:r>
              <a:rPr lang="en-US" dirty="0" smtClean="0"/>
              <a:t>Peripheral/peer/cloud, Ethernet/</a:t>
            </a:r>
            <a:r>
              <a:rPr lang="en-US" dirty="0" err="1" smtClean="0"/>
              <a:t>WiFi</a:t>
            </a:r>
            <a:r>
              <a:rPr lang="en-US" dirty="0" smtClean="0"/>
              <a:t>, single/multi-transport, single/multi-hosted, self/bus-powered, exclusive/shared, fixed/portable,  physical/virtual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07/7/12/main" val="2193783156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Questions?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07/7/12/main" val="1869860537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Projected Growth (Consumer)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07/7/12/main" val="409579035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1295400"/>
            <a:ext cx="7888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Annual Sales/Net Additions: Connect Consumer Electronics (units in millions)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7144" y="6222091"/>
            <a:ext cx="20665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Source: Parks Associates, 2009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07/7/12/main" val="2737972222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NCD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</a:t>
            </a:r>
            <a:r>
              <a:rPr lang="en-US" dirty="0" smtClean="0"/>
              <a:t>is an NCD protocol?</a:t>
            </a:r>
          </a:p>
          <a:p>
            <a:pPr lvl="1"/>
            <a:r>
              <a:rPr lang="en-US" dirty="0" smtClean="0"/>
              <a:t>Discovery, control, events</a:t>
            </a:r>
          </a:p>
          <a:p>
            <a:pPr lvl="1"/>
            <a:r>
              <a:rPr lang="en-US" dirty="0" smtClean="0"/>
              <a:t>Security, </a:t>
            </a:r>
            <a:r>
              <a:rPr lang="en-US" dirty="0" err="1" smtClean="0"/>
              <a:t>remoting</a:t>
            </a:r>
            <a:r>
              <a:rPr lang="en-US" dirty="0" smtClean="0"/>
              <a:t>, power management, device management, </a:t>
            </a:r>
            <a:r>
              <a:rPr lang="en-US" dirty="0" err="1" smtClean="0"/>
              <a:t>QoS</a:t>
            </a:r>
            <a:endParaRPr lang="en-US" dirty="0" smtClean="0"/>
          </a:p>
          <a:p>
            <a:pPr lvl="1"/>
            <a:r>
              <a:rPr lang="en-US" dirty="0" smtClean="0"/>
              <a:t>Device Profiles</a:t>
            </a:r>
            <a:endParaRPr lang="en-US" dirty="0" smtClean="0"/>
          </a:p>
          <a:p>
            <a:r>
              <a:rPr lang="en-US" dirty="0" smtClean="0"/>
              <a:t>Principal protocols for NCDs today:</a:t>
            </a:r>
          </a:p>
          <a:p>
            <a:pPr lvl="1"/>
            <a:r>
              <a:rPr lang="en-US" dirty="0" smtClean="0"/>
              <a:t>Bonjour</a:t>
            </a:r>
          </a:p>
          <a:p>
            <a:pPr lvl="1"/>
            <a:r>
              <a:rPr lang="en-US" dirty="0" smtClean="0"/>
              <a:t>Universal Plug and Play (UPnP)</a:t>
            </a:r>
          </a:p>
          <a:p>
            <a:pPr lvl="1"/>
            <a:r>
              <a:rPr lang="en-US" dirty="0" smtClean="0"/>
              <a:t>Device Profile for Web Services (DPWS)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07/7/12/main" val="519667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Bonjour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07/7/12/main" val="3847764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Bonjour?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19800"/>
          </a:xfrm>
        </p:spPr>
        <p:txBody>
          <a:bodyPr>
            <a:noAutofit/>
          </a:bodyPr>
          <a:lstStyle/>
          <a:p>
            <a:r>
              <a:rPr lang="en-US" sz="1600" dirty="0" smtClean="0"/>
              <a:t>Apple’s trade name for </a:t>
            </a:r>
            <a:r>
              <a:rPr lang="en-US" sz="1600" dirty="0" err="1" smtClean="0"/>
              <a:t>Zeroconf</a:t>
            </a:r>
            <a:r>
              <a:rPr lang="en-US" sz="1600" dirty="0" smtClean="0"/>
              <a:t> discovery protocol.</a:t>
            </a:r>
          </a:p>
          <a:p>
            <a:pPr lvl="1"/>
            <a:r>
              <a:rPr lang="en-US" sz="1400" dirty="0" smtClean="0"/>
              <a:t>Originally called Rendezvous but later changed due to trademark conflict</a:t>
            </a:r>
          </a:p>
          <a:p>
            <a:pPr lvl="1"/>
            <a:r>
              <a:rPr lang="en-US" sz="1400" dirty="0" smtClean="0"/>
              <a:t>Invented by Stuart Cheshire of Apple</a:t>
            </a:r>
          </a:p>
          <a:p>
            <a:r>
              <a:rPr lang="en-US" sz="1600" dirty="0" smtClean="0"/>
              <a:t>Defines:</a:t>
            </a:r>
          </a:p>
          <a:p>
            <a:pPr lvl="1"/>
            <a:r>
              <a:rPr lang="en-US" sz="1400" dirty="0" smtClean="0"/>
              <a:t>IP and host name configuration without infrastructure assistance</a:t>
            </a:r>
          </a:p>
          <a:p>
            <a:pPr lvl="1"/>
            <a:r>
              <a:rPr lang="en-US" sz="1400" dirty="0" smtClean="0"/>
              <a:t>Service discovery</a:t>
            </a:r>
          </a:p>
          <a:p>
            <a:pPr lvl="1"/>
            <a:r>
              <a:rPr lang="en-US" sz="1400" dirty="0" smtClean="0"/>
              <a:t>Service browsing</a:t>
            </a:r>
          </a:p>
          <a:p>
            <a:r>
              <a:rPr lang="en-US" sz="1600" dirty="0" smtClean="0"/>
              <a:t>Does not define:</a:t>
            </a:r>
          </a:p>
          <a:p>
            <a:pPr lvl="1"/>
            <a:r>
              <a:rPr lang="en-US" sz="1400" dirty="0"/>
              <a:t>S</a:t>
            </a:r>
            <a:r>
              <a:rPr lang="en-US" sz="1400" dirty="0" smtClean="0"/>
              <a:t>ervice description </a:t>
            </a:r>
          </a:p>
          <a:p>
            <a:pPr lvl="1"/>
            <a:r>
              <a:rPr lang="en-US" sz="1400" dirty="0" smtClean="0"/>
              <a:t>Service access protocols</a:t>
            </a:r>
          </a:p>
          <a:p>
            <a:pPr lvl="1"/>
            <a:r>
              <a:rPr lang="en-US" sz="1400" dirty="0" smtClean="0"/>
              <a:t>Security, management, low power, etc.</a:t>
            </a:r>
          </a:p>
          <a:p>
            <a:r>
              <a:rPr lang="en-US" sz="1600" dirty="0" smtClean="0"/>
              <a:t>Typically used on private subnets but can be used on the Internet and enterprise networks</a:t>
            </a:r>
          </a:p>
          <a:p>
            <a:r>
              <a:rPr lang="en-US" sz="1600" dirty="0" smtClean="0"/>
              <a:t>Licensed by Apple for free with a partial open source implementation.</a:t>
            </a:r>
          </a:p>
          <a:p>
            <a:r>
              <a:rPr lang="en-US" sz="1600" dirty="0" smtClean="0"/>
              <a:t>Built into OS X, available for Windows 2K/XP/Vista (separately or with iTunes), and there is an established open source implementation (</a:t>
            </a:r>
            <a:r>
              <a:rPr lang="en-US" sz="1600" dirty="0" err="1" smtClean="0"/>
              <a:t>Avahi</a:t>
            </a:r>
            <a:r>
              <a:rPr lang="en-US" sz="1600" dirty="0" smtClean="0"/>
              <a:t>).</a:t>
            </a:r>
          </a:p>
          <a:p>
            <a:r>
              <a:rPr lang="en-US" sz="1600" dirty="0" smtClean="0"/>
              <a:t>Used by OS X for printer and file server discovery, </a:t>
            </a:r>
            <a:r>
              <a:rPr lang="en-US" sz="1600" dirty="0"/>
              <a:t>i</a:t>
            </a:r>
            <a:r>
              <a:rPr lang="en-US" sz="1600" dirty="0" smtClean="0"/>
              <a:t>Tunes (shared music), </a:t>
            </a:r>
            <a:r>
              <a:rPr lang="en-US" sz="1600" dirty="0" err="1" smtClean="0"/>
              <a:t>iPhoto</a:t>
            </a:r>
            <a:r>
              <a:rPr lang="en-US" sz="1600" dirty="0" smtClean="0"/>
              <a:t> (shared photos), </a:t>
            </a:r>
            <a:r>
              <a:rPr lang="en-US" sz="1600" dirty="0" err="1" smtClean="0"/>
              <a:t>iChat</a:t>
            </a:r>
            <a:r>
              <a:rPr lang="en-US" sz="1600" dirty="0" smtClean="0"/>
              <a:t>, and by many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party apps for local discovery (e.g. </a:t>
            </a:r>
            <a:r>
              <a:rPr lang="en-US" sz="1600" dirty="0" err="1" smtClean="0"/>
              <a:t>Tivo</a:t>
            </a:r>
            <a:r>
              <a:rPr lang="en-US" sz="1600" dirty="0" smtClean="0"/>
              <a:t> desktop uses it to find DVRs).</a:t>
            </a:r>
          </a:p>
          <a:p>
            <a:r>
              <a:rPr lang="en-US" sz="1600" dirty="0" smtClean="0"/>
              <a:t>Used by </a:t>
            </a:r>
            <a:r>
              <a:rPr lang="en-US" sz="1600" dirty="0" err="1" smtClean="0"/>
              <a:t>iPhone</a:t>
            </a:r>
            <a:r>
              <a:rPr lang="en-US" sz="1600" dirty="0" smtClean="0"/>
              <a:t> and iPod Touch Remote app for iTunes library discovery</a:t>
            </a:r>
          </a:p>
          <a:p>
            <a:r>
              <a:rPr lang="en-US" sz="1600" dirty="0" smtClean="0"/>
              <a:t>Safari has a Bonjour folder under Bookmarks</a:t>
            </a:r>
          </a:p>
          <a:p>
            <a:r>
              <a:rPr lang="en-US" sz="1600" dirty="0" smtClean="0"/>
              <a:t>Supported by some NAS drives for discovery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07/7/12/main" val="2287234957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Addressing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Uses </a:t>
            </a:r>
            <a:r>
              <a:rPr lang="en-US" dirty="0" smtClean="0">
                <a:hlinkClick r:id="rId3"/>
              </a:rPr>
              <a:t>RFC 3927</a:t>
            </a:r>
            <a:r>
              <a:rPr lang="en-US" dirty="0" smtClean="0"/>
              <a:t> for auto-</a:t>
            </a:r>
            <a:r>
              <a:rPr lang="en-US" dirty="0" err="1" smtClean="0"/>
              <a:t>config</a:t>
            </a:r>
            <a:r>
              <a:rPr lang="en-US" dirty="0" smtClean="0"/>
              <a:t> of IP addresses (169.254.n.n) if no DHCP server is available.</a:t>
            </a:r>
          </a:p>
          <a:p>
            <a:r>
              <a:rPr lang="en-US" dirty="0" smtClean="0"/>
              <a:t>Host chooses a random 169.254.n.n address and then sends out an Address Resolution Protocol (ARP) packet to check if another host is using it. </a:t>
            </a:r>
          </a:p>
          <a:p>
            <a:pPr lvl="1"/>
            <a:r>
              <a:rPr lang="en-US" dirty="0" smtClean="0"/>
              <a:t>If yes, then it chooses another and tries again.</a:t>
            </a:r>
          </a:p>
          <a:p>
            <a:pPr lvl="1"/>
            <a:r>
              <a:rPr lang="en-US" dirty="0" smtClean="0"/>
              <a:t>Host repeats this until a free address is found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07/7/12/main" val="1713887796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07/7/7/main" val="1F497D" mc:Ignorable=""/>
      </a:dk2>
      <a:lt2>
        <a:srgbClr xmlns:mc="http://schemas.openxmlformats.org/markup-compatibility/2006" xmlns:a14="http://schemas.microsoft.com/office/drawing/2007/7/7/main" val="EEECE1" mc:Ignorable=""/>
      </a:lt2>
      <a:accent1>
        <a:srgbClr xmlns:mc="http://schemas.openxmlformats.org/markup-compatibility/2006" xmlns:a14="http://schemas.microsoft.com/office/drawing/2007/7/7/main" val="4F81BD" mc:Ignorable=""/>
      </a:accent1>
      <a:accent2>
        <a:srgbClr xmlns:mc="http://schemas.openxmlformats.org/markup-compatibility/2006" xmlns:a14="http://schemas.microsoft.com/office/drawing/2007/7/7/main" val="C0504D" mc:Ignorable=""/>
      </a:accent2>
      <a:accent3>
        <a:srgbClr xmlns:mc="http://schemas.openxmlformats.org/markup-compatibility/2006" xmlns:a14="http://schemas.microsoft.com/office/drawing/2007/7/7/main" val="9BBB59" mc:Ignorable=""/>
      </a:accent3>
      <a:accent4>
        <a:srgbClr xmlns:mc="http://schemas.openxmlformats.org/markup-compatibility/2006" xmlns:a14="http://schemas.microsoft.com/office/drawing/2007/7/7/main" val="8064A2" mc:Ignorable=""/>
      </a:accent4>
      <a:accent5>
        <a:srgbClr xmlns:mc="http://schemas.openxmlformats.org/markup-compatibility/2006" xmlns:a14="http://schemas.microsoft.com/office/drawing/2007/7/7/main" val="4BACC6" mc:Ignorable=""/>
      </a:accent5>
      <a:accent6>
        <a:srgbClr xmlns:mc="http://schemas.openxmlformats.org/markup-compatibility/2006" xmlns:a14="http://schemas.microsoft.com/office/drawing/2007/7/7/main" val="F79646" mc:Ignorable=""/>
      </a:accent6>
      <a:hlink>
        <a:srgbClr xmlns:mc="http://schemas.openxmlformats.org/markup-compatibility/2006" xmlns:a14="http://schemas.microsoft.com/office/drawing/2007/7/7/main" val="0000FF" mc:Ignorable=""/>
      </a:hlink>
      <a:folHlink>
        <a:srgbClr xmlns:mc="http://schemas.openxmlformats.org/markup-compatibility/2006" xmlns:a14="http://schemas.microsoft.com/office/drawing/2007/7/7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07/7/7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07/7/7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07/7/7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07/7/7/main" val="1F497D" mc:Ignorable=""/>
      </a:dk2>
      <a:lt2>
        <a:srgbClr xmlns:mc="http://schemas.openxmlformats.org/markup-compatibility/2006" xmlns:a14="http://schemas.microsoft.com/office/drawing/2007/7/7/main" val="EEECE1" mc:Ignorable=""/>
      </a:lt2>
      <a:accent1>
        <a:srgbClr xmlns:mc="http://schemas.openxmlformats.org/markup-compatibility/2006" xmlns:a14="http://schemas.microsoft.com/office/drawing/2007/7/7/main" val="4F81BD" mc:Ignorable=""/>
      </a:accent1>
      <a:accent2>
        <a:srgbClr xmlns:mc="http://schemas.openxmlformats.org/markup-compatibility/2006" xmlns:a14="http://schemas.microsoft.com/office/drawing/2007/7/7/main" val="C0504D" mc:Ignorable=""/>
      </a:accent2>
      <a:accent3>
        <a:srgbClr xmlns:mc="http://schemas.openxmlformats.org/markup-compatibility/2006" xmlns:a14="http://schemas.microsoft.com/office/drawing/2007/7/7/main" val="9BBB59" mc:Ignorable=""/>
      </a:accent3>
      <a:accent4>
        <a:srgbClr xmlns:mc="http://schemas.openxmlformats.org/markup-compatibility/2006" xmlns:a14="http://schemas.microsoft.com/office/drawing/2007/7/7/main" val="8064A2" mc:Ignorable=""/>
      </a:accent4>
      <a:accent5>
        <a:srgbClr xmlns:mc="http://schemas.openxmlformats.org/markup-compatibility/2006" xmlns:a14="http://schemas.microsoft.com/office/drawing/2007/7/7/main" val="4BACC6" mc:Ignorable=""/>
      </a:accent5>
      <a:accent6>
        <a:srgbClr xmlns:mc="http://schemas.openxmlformats.org/markup-compatibility/2006" xmlns:a14="http://schemas.microsoft.com/office/drawing/2007/7/7/main" val="F79646" mc:Ignorable=""/>
      </a:accent6>
      <a:hlink>
        <a:srgbClr xmlns:mc="http://schemas.openxmlformats.org/markup-compatibility/2006" xmlns:a14="http://schemas.microsoft.com/office/drawing/2007/7/7/main" val="0000FF" mc:Ignorable=""/>
      </a:hlink>
      <a:folHlink>
        <a:srgbClr xmlns:mc="http://schemas.openxmlformats.org/markup-compatibility/2006" xmlns:a14="http://schemas.microsoft.com/office/drawing/2007/7/7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07/7/7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07/7/7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07/7/7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2009-08-26T15:29:06Z</outs:dateTime>
      <outs:isPinned>true</outs:isPinned>
    </outs:relatedDate>
    <outs:relatedDate>
      <outs:type>2</outs:type>
      <outs:displayName>Created</outs:displayName>
      <outs:dateTime>2009-07-24T05:14:01Z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Peter Shier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Peter Shier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42552978-3642-4F44-B6B1-B06E16910C66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2549</TotalTime>
  <Words>3810</Words>
  <Application>Microsoft Office PowerPoint</Application>
  <PresentationFormat>On-screen Show (4:3)</PresentationFormat>
  <Paragraphs>552</Paragraphs>
  <Slides>40</Slides>
  <Notes>34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Testing Networked Connected Device Protocol Efficiency</vt:lpstr>
      <vt:lpstr>Goals for the Project</vt:lpstr>
      <vt:lpstr>What is a Device?</vt:lpstr>
      <vt:lpstr>NCDs in the Market Today</vt:lpstr>
      <vt:lpstr>Projected Growth (Consumer)</vt:lpstr>
      <vt:lpstr>NCD Protocols</vt:lpstr>
      <vt:lpstr>Bonjour</vt:lpstr>
      <vt:lpstr>What is Bonjour?</vt:lpstr>
      <vt:lpstr>IP Addressing</vt:lpstr>
      <vt:lpstr>Domain Name System (DNS)</vt:lpstr>
      <vt:lpstr>Multicast DNS</vt:lpstr>
      <vt:lpstr>Browsing</vt:lpstr>
      <vt:lpstr>Beyond the Subnet</vt:lpstr>
      <vt:lpstr>Universal Plug and Play (UPnP)</vt:lpstr>
      <vt:lpstr>What is UPnP?</vt:lpstr>
      <vt:lpstr>UPnP Protocol Stack</vt:lpstr>
      <vt:lpstr>UPnP Device Architecture</vt:lpstr>
      <vt:lpstr>Discovery: The SSDP Protocol</vt:lpstr>
      <vt:lpstr>Description</vt:lpstr>
      <vt:lpstr>PowerPoint Presentation</vt:lpstr>
      <vt:lpstr>PowerPoint Presentation</vt:lpstr>
      <vt:lpstr>Control: Invoking an Action</vt:lpstr>
      <vt:lpstr>Action Response</vt:lpstr>
      <vt:lpstr>Events</vt:lpstr>
      <vt:lpstr>Devices Profile for  Web Services (DPWS)</vt:lpstr>
      <vt:lpstr>What is DPWS?</vt:lpstr>
      <vt:lpstr>DPWS Architecture</vt:lpstr>
      <vt:lpstr>Discovery: WS-Discovery Protocol</vt:lpstr>
      <vt:lpstr>PowerPoint Presentation</vt:lpstr>
      <vt:lpstr>Device Description</vt:lpstr>
      <vt:lpstr>Service Description</vt:lpstr>
      <vt:lpstr>Control</vt:lpstr>
      <vt:lpstr>Events</vt:lpstr>
      <vt:lpstr>Protocol Efficiency</vt:lpstr>
      <vt:lpstr>Top 10 Reasons for Protocol Efficiency</vt:lpstr>
      <vt:lpstr>Top 10 Reasons for Protocol Efficiency</vt:lpstr>
      <vt:lpstr>Designing Tests</vt:lpstr>
      <vt:lpstr>Processing Results</vt:lpstr>
      <vt:lpstr>Milestones</vt:lpstr>
      <vt:lpstr>Questions?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Networked Connected Devices: Overview and Comparison of Protocols</dc:title>
  <dc:creator>Peter Shier</dc:creator>
  <cp:lastModifiedBy>Peter Shier</cp:lastModifiedBy>
  <cp:revision>137</cp:revision>
  <dcterms:created xsi:type="dcterms:W3CDTF">2009-07-24T05:14:01Z</dcterms:created>
  <dcterms:modified xsi:type="dcterms:W3CDTF">2009-08-27T03:01:08Z</dcterms:modified>
</cp:coreProperties>
</file>